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59" r:id="rId5"/>
    <p:sldId id="285" r:id="rId6"/>
    <p:sldId id="284" r:id="rId7"/>
    <p:sldId id="262" r:id="rId8"/>
    <p:sldId id="263" r:id="rId9"/>
    <p:sldId id="264" r:id="rId10"/>
    <p:sldId id="273" r:id="rId11"/>
    <p:sldId id="274" r:id="rId12"/>
    <p:sldId id="275" r:id="rId13"/>
    <p:sldId id="272" r:id="rId14"/>
    <p:sldId id="269" r:id="rId15"/>
    <p:sldId id="271" r:id="rId16"/>
    <p:sldId id="266" r:id="rId17"/>
    <p:sldId id="267" r:id="rId18"/>
    <p:sldId id="283" r:id="rId19"/>
    <p:sldId id="268" r:id="rId20"/>
    <p:sldId id="270" r:id="rId21"/>
    <p:sldId id="276" r:id="rId22"/>
    <p:sldId id="289" r:id="rId23"/>
    <p:sldId id="277" r:id="rId24"/>
    <p:sldId id="278" r:id="rId25"/>
    <p:sldId id="279" r:id="rId26"/>
    <p:sldId id="280" r:id="rId27"/>
    <p:sldId id="288" r:id="rId28"/>
    <p:sldId id="2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33" autoAdjust="0"/>
    <p:restoredTop sz="79346" autoAdjust="0"/>
  </p:normalViewPr>
  <p:slideViewPr>
    <p:cSldViewPr snapToGrid="0">
      <p:cViewPr varScale="1">
        <p:scale>
          <a:sx n="91" d="100"/>
          <a:sy n="91" d="100"/>
        </p:scale>
        <p:origin x="904" y="184"/>
      </p:cViewPr>
      <p:guideLst/>
    </p:cSldViewPr>
  </p:slideViewPr>
  <p:outlineViewPr>
    <p:cViewPr>
      <p:scale>
        <a:sx n="33" d="100"/>
        <a:sy n="33" d="100"/>
      </p:scale>
      <p:origin x="0" y="-578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52D620-932F-4759-BB70-0D26B9106DAB}" type="datetimeFigureOut">
              <a:rPr lang="en-US" smtClean="0"/>
              <a:t>5/31/18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6EEFE1-10FA-4396-81DB-5E8B4EE7BBCC}" type="slidenum">
              <a:rPr lang="en-US" smtClean="0"/>
              <a:t>‹#›</a:t>
            </a:fld>
            <a:endParaRPr lang="en-US"/>
          </a:p>
        </p:txBody>
      </p:sp>
    </p:spTree>
    <p:extLst>
      <p:ext uri="{BB962C8B-B14F-4D97-AF65-F5344CB8AC3E}">
        <p14:creationId xmlns:p14="http://schemas.microsoft.com/office/powerpoint/2010/main" val="3849106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Good afternoon, everyone.</a:t>
            </a:r>
            <a:r>
              <a:rPr lang="en-US" altLang="zh-CN" baseline="0" dirty="0"/>
              <a:t> My name is LI Zheng, from Hong Kong University of Science and Technology. Today, I will introduce my research work, </a:t>
            </a:r>
            <a:r>
              <a:rPr lang="en-US" sz="1200" dirty="0"/>
              <a:t>End-to-End Adversarial Memory Network for Cross-domain Sentiment Classification.</a:t>
            </a:r>
            <a:endParaRPr lang="en-US" dirty="0"/>
          </a:p>
        </p:txBody>
      </p:sp>
      <p:sp>
        <p:nvSpPr>
          <p:cNvPr id="4" name="Slide Number Placeholder 3"/>
          <p:cNvSpPr>
            <a:spLocks noGrp="1"/>
          </p:cNvSpPr>
          <p:nvPr>
            <p:ph type="sldNum" sz="quarter" idx="10"/>
          </p:nvPr>
        </p:nvSpPr>
        <p:spPr/>
        <p:txBody>
          <a:bodyPr/>
          <a:lstStyle/>
          <a:p>
            <a:fld id="{EC6EEFE1-10FA-4396-81DB-5E8B4EE7BBCC}" type="slidenum">
              <a:rPr lang="en-US" smtClean="0"/>
              <a:t>1</a:t>
            </a:fld>
            <a:endParaRPr lang="en-US"/>
          </a:p>
        </p:txBody>
      </p:sp>
    </p:spTree>
    <p:extLst>
      <p:ext uri="{BB962C8B-B14F-4D97-AF65-F5344CB8AC3E}">
        <p14:creationId xmlns:p14="http://schemas.microsoft.com/office/powerpoint/2010/main" val="4040036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Calibri Light" panose="020F0302020204030204" pitchFamily="34" charset="0"/>
              </a:rPr>
              <a:t>Firstly, let me briefly introduce a variant of the memory network.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Calibri Light" panose="020F0302020204030204" pitchFamily="34" charset="0"/>
              </a:rPr>
              <a:t>As illustrated in Figure 1, a memory network contains multiple hops, each of which consists of an attention layer and a linear layer. In the first hop, we use a query vector </a:t>
            </a:r>
            <a:r>
              <a:rPr lang="en-US" sz="1200" kern="1200" dirty="0" err="1">
                <a:solidFill>
                  <a:schemeClr val="tx1"/>
                </a:solidFill>
                <a:latin typeface="+mn-lt"/>
                <a:ea typeface="+mn-ea"/>
                <a:cs typeface="Calibri Light" panose="020F0302020204030204" pitchFamily="34" charset="0"/>
              </a:rPr>
              <a:t>qw</a:t>
            </a:r>
            <a:r>
              <a:rPr lang="en-US" sz="1200" kern="1200" dirty="0">
                <a:solidFill>
                  <a:schemeClr val="tx1"/>
                </a:solidFill>
                <a:latin typeface="+mn-lt"/>
                <a:ea typeface="+mn-ea"/>
                <a:cs typeface="Calibri Light" panose="020F0302020204030204" pitchFamily="34" charset="0"/>
              </a:rPr>
              <a:t> as the input to capture important words from memory m through the attention layer. The query vector will interact with the document to get context-aware word attentions</a:t>
            </a:r>
            <a:r>
              <a:rPr lang="en-US" baseline="0" dirty="0"/>
              <a:t>. The</a:t>
            </a:r>
            <a:r>
              <a:rPr lang="en-US" sz="1200" kern="1200" dirty="0">
                <a:solidFill>
                  <a:schemeClr val="tx1"/>
                </a:solidFill>
                <a:latin typeface="+mn-lt"/>
                <a:ea typeface="+mn-ea"/>
                <a:cs typeface="Calibri Light" panose="020F0302020204030204" pitchFamily="34" charset="0"/>
              </a:rPr>
              <a:t> output of the attention layer and the linear transformation of the query vector are combined as the input of the next hop in order to capture more abstract evidences. The output vectors in the last hop are considered as representations of a document with respect to the queries.</a:t>
            </a:r>
          </a:p>
        </p:txBody>
      </p:sp>
      <p:sp>
        <p:nvSpPr>
          <p:cNvPr id="4" name="Slide Number Placeholder 3"/>
          <p:cNvSpPr>
            <a:spLocks noGrp="1"/>
          </p:cNvSpPr>
          <p:nvPr>
            <p:ph type="sldNum" sz="quarter" idx="10"/>
          </p:nvPr>
        </p:nvSpPr>
        <p:spPr/>
        <p:txBody>
          <a:bodyPr/>
          <a:lstStyle/>
          <a:p>
            <a:fld id="{EC6EEFE1-10FA-4396-81DB-5E8B4EE7BBCC}" type="slidenum">
              <a:rPr lang="en-US" smtClean="0"/>
              <a:t>10</a:t>
            </a:fld>
            <a:endParaRPr lang="en-US"/>
          </a:p>
        </p:txBody>
      </p:sp>
    </p:spTree>
    <p:extLst>
      <p:ext uri="{BB962C8B-B14F-4D97-AF65-F5344CB8AC3E}">
        <p14:creationId xmlns:p14="http://schemas.microsoft.com/office/powerpoint/2010/main" val="3949749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Fox example, </a:t>
            </a:r>
          </a:p>
          <a:p>
            <a:r>
              <a:rPr lang="en-US" baseline="0" dirty="0"/>
              <a:t>If the task is sentiment classification, memory network can find important sentiment words to make sentiment classifier predict the polarity of reviews better. The words with red or blue color mean high attention score.</a:t>
            </a:r>
          </a:p>
          <a:p>
            <a:r>
              <a:rPr lang="en-US" baseline="0" dirty="0"/>
              <a:t>Therefore, the query can stand for a meaning of ‘what is the sentiment word’</a:t>
            </a:r>
          </a:p>
        </p:txBody>
      </p:sp>
      <p:sp>
        <p:nvSpPr>
          <p:cNvPr id="4" name="Slide Number Placeholder 3"/>
          <p:cNvSpPr>
            <a:spLocks noGrp="1"/>
          </p:cNvSpPr>
          <p:nvPr>
            <p:ph type="sldNum" sz="quarter" idx="10"/>
          </p:nvPr>
        </p:nvSpPr>
        <p:spPr/>
        <p:txBody>
          <a:bodyPr/>
          <a:lstStyle/>
          <a:p>
            <a:fld id="{EC6EEFE1-10FA-4396-81DB-5E8B4EE7BBCC}" type="slidenum">
              <a:rPr lang="en-US" smtClean="0"/>
              <a:t>11</a:t>
            </a:fld>
            <a:endParaRPr lang="en-US"/>
          </a:p>
        </p:txBody>
      </p:sp>
    </p:spTree>
    <p:extLst>
      <p:ext uri="{BB962C8B-B14F-4D97-AF65-F5344CB8AC3E}">
        <p14:creationId xmlns:p14="http://schemas.microsoft.com/office/powerpoint/2010/main" val="3483983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 another example,</a:t>
            </a:r>
            <a:br>
              <a:rPr lang="en-US" baseline="0" dirty="0"/>
            </a:br>
            <a:r>
              <a:rPr lang="en-US" baseline="0" dirty="0"/>
              <a:t>If the task is domain classification, memory network can find important domain-specific words to make domain classifier predict the domain of reviews better.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Likes the read words artwork, comic oks for the book domain, or blue words mouse cordless for the electronics domain.</a:t>
            </a:r>
            <a:endParaRPr lang="en-US" dirty="0"/>
          </a:p>
          <a:p>
            <a:r>
              <a:rPr lang="en-US" dirty="0"/>
              <a:t>However,</a:t>
            </a:r>
            <a:r>
              <a:rPr lang="en-US" baseline="0" dirty="0"/>
              <a:t> we need to make the memory network produce a representation that focuses on domain-shared words in order to confuse the domain classifier. </a:t>
            </a:r>
          </a:p>
          <a:p>
            <a:r>
              <a:rPr lang="en-US" b="1" baseline="0" dirty="0"/>
              <a:t>Here, confuse</a:t>
            </a:r>
            <a:r>
              <a:rPr lang="en-US" b="0" baseline="0" dirty="0"/>
              <a:t> means to</a:t>
            </a:r>
            <a:r>
              <a:rPr lang="en-US" baseline="0" dirty="0"/>
              <a:t> </a:t>
            </a:r>
            <a:r>
              <a:rPr lang="en-US" sz="1200" dirty="0"/>
              <a:t>make a domain classifier incapable of discriminating samples from the source or target domains</a:t>
            </a:r>
            <a:r>
              <a:rPr lang="en-US" baseline="0" dirty="0"/>
              <a:t>  </a:t>
            </a:r>
            <a:endParaRPr lang="en-US" dirty="0"/>
          </a:p>
        </p:txBody>
      </p:sp>
      <p:sp>
        <p:nvSpPr>
          <p:cNvPr id="4" name="Slide Number Placeholder 3"/>
          <p:cNvSpPr>
            <a:spLocks noGrp="1"/>
          </p:cNvSpPr>
          <p:nvPr>
            <p:ph type="sldNum" sz="quarter" idx="10"/>
          </p:nvPr>
        </p:nvSpPr>
        <p:spPr/>
        <p:txBody>
          <a:bodyPr/>
          <a:lstStyle/>
          <a:p>
            <a:fld id="{EC6EEFE1-10FA-4396-81DB-5E8B4EE7BBCC}" type="slidenum">
              <a:rPr lang="en-US" smtClean="0"/>
              <a:t>12</a:t>
            </a:fld>
            <a:endParaRPr lang="en-US"/>
          </a:p>
        </p:txBody>
      </p:sp>
    </p:spTree>
    <p:extLst>
      <p:ext uri="{BB962C8B-B14F-4D97-AF65-F5344CB8AC3E}">
        <p14:creationId xmlns:p14="http://schemas.microsoft.com/office/powerpoint/2010/main" val="1687702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Then, let’s see, our goal is to extract pivots automatically. Pivots have two characteristics. First, they are important sentiment words. Second, They are shared in both domains.</a:t>
            </a:r>
          </a:p>
          <a:p>
            <a:pPr rtl="0"/>
            <a:r>
              <a:rPr lang="en-US" sz="1200" b="0" i="0" u="none" strike="noStrike" kern="1200" baseline="0" dirty="0">
                <a:solidFill>
                  <a:schemeClr val="tx1"/>
                </a:solidFill>
                <a:latin typeface="+mn-lt"/>
                <a:ea typeface="+mn-ea"/>
                <a:cs typeface="+mn-cs"/>
              </a:rPr>
              <a:t> The first memory network named MN-sentiment for .. In order to capture the words with feature1</a:t>
            </a:r>
          </a:p>
          <a:p>
            <a:pPr rtl="0"/>
            <a:r>
              <a:rPr lang="en-US" sz="1200" b="0" i="0" u="none" strike="noStrike" kern="1200" baseline="0" dirty="0">
                <a:solidFill>
                  <a:schemeClr val="tx1"/>
                </a:solidFill>
                <a:latin typeface="+mn-lt"/>
                <a:ea typeface="+mn-ea"/>
                <a:cs typeface="+mn-cs"/>
              </a:rPr>
              <a:t>The second memory network named MN-domain for  in order to capture the words with feature 2</a:t>
            </a:r>
          </a:p>
          <a:p>
            <a:pPr rtl="0"/>
            <a:r>
              <a:rPr lang="en-US" sz="1200" b="0" i="0" u="none" strike="noStrike" kern="1200" baseline="0" dirty="0">
                <a:solidFill>
                  <a:schemeClr val="tx1"/>
                </a:solidFill>
                <a:latin typeface="+mn-lt"/>
                <a:ea typeface="+mn-ea"/>
                <a:cs typeface="+mn-cs"/>
              </a:rPr>
              <a:t>These two parameter-shard memory networks , which share all parameters including the query vector</a:t>
            </a:r>
          </a:p>
          <a:p>
            <a:pPr rtl="0"/>
            <a:r>
              <a:rPr lang="en-US" sz="1200" b="0" i="0" u="none" strike="noStrike" kern="1200" baseline="0" dirty="0">
                <a:solidFill>
                  <a:schemeClr val="tx1"/>
                </a:solidFill>
                <a:latin typeface="+mn-lt"/>
                <a:ea typeface="+mn-ea"/>
                <a:cs typeface="+mn-cs"/>
              </a:rPr>
              <a:t>In this way, the query stands for a higher-level representation of ‘what is the pivots’</a:t>
            </a:r>
          </a:p>
        </p:txBody>
      </p:sp>
      <p:sp>
        <p:nvSpPr>
          <p:cNvPr id="4" name="Slide Number Placeholder 3"/>
          <p:cNvSpPr>
            <a:spLocks noGrp="1"/>
          </p:cNvSpPr>
          <p:nvPr>
            <p:ph type="sldNum" sz="quarter" idx="10"/>
          </p:nvPr>
        </p:nvSpPr>
        <p:spPr/>
        <p:txBody>
          <a:bodyPr/>
          <a:lstStyle/>
          <a:p>
            <a:fld id="{EC6EEFE1-10FA-4396-81DB-5E8B4EE7BBCC}" type="slidenum">
              <a:rPr lang="en-US" smtClean="0"/>
              <a:t>13</a:t>
            </a:fld>
            <a:endParaRPr lang="en-US"/>
          </a:p>
        </p:txBody>
      </p:sp>
    </p:spTree>
    <p:extLst>
      <p:ext uri="{BB962C8B-B14F-4D97-AF65-F5344CB8AC3E}">
        <p14:creationId xmlns:p14="http://schemas.microsoft.com/office/powerpoint/2010/main" val="1316192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 is an</a:t>
            </a:r>
            <a:r>
              <a:rPr lang="en-US" altLang="zh-CN" baseline="0" dirty="0"/>
              <a:t> overview of our model, which mainly consists of four parts. The MN-sentiment, MN-domain, sentiment classifier and domain classifier. The labeled data in the source domain will be feed to MN-sentiment for sentiment classification. All data including labeled data and unlabeled data from the source and target domains will be feed to MN-domain for domain classification.</a:t>
            </a:r>
            <a:endParaRPr lang="en-US" dirty="0"/>
          </a:p>
        </p:txBody>
      </p:sp>
      <p:sp>
        <p:nvSpPr>
          <p:cNvPr id="4" name="Slide Number Placeholder 3"/>
          <p:cNvSpPr>
            <a:spLocks noGrp="1"/>
          </p:cNvSpPr>
          <p:nvPr>
            <p:ph type="sldNum" sz="quarter" idx="10"/>
          </p:nvPr>
        </p:nvSpPr>
        <p:spPr/>
        <p:txBody>
          <a:bodyPr/>
          <a:lstStyle/>
          <a:p>
            <a:fld id="{EC6EEFE1-10FA-4396-81DB-5E8B4EE7BBCC}" type="slidenum">
              <a:rPr lang="en-US" smtClean="0"/>
              <a:t>14</a:t>
            </a:fld>
            <a:endParaRPr lang="en-US"/>
          </a:p>
        </p:txBody>
      </p:sp>
    </p:spTree>
    <p:extLst>
      <p:ext uri="{BB962C8B-B14F-4D97-AF65-F5344CB8AC3E}">
        <p14:creationId xmlns:p14="http://schemas.microsoft.com/office/powerpoint/2010/main" val="712420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a:r>
                  <a:rPr lang="en-US" sz="1200" dirty="0"/>
                  <a:t>Given a document </a:t>
                </a:r>
                <a:r>
                  <a:rPr lang="en-US" altLang="zh-CN" sz="1200" dirty="0"/>
                  <a:t>D</a:t>
                </a:r>
                <a:r>
                  <a:rPr lang="en-US" sz="1200" dirty="0"/>
                  <a:t> = {</a:t>
                </a:r>
                <a14:m>
                  <m:oMath xmlns:m="http://schemas.openxmlformats.org/officeDocument/2006/math">
                    <m:sSub>
                      <m:sSubPr>
                        <m:ctrlPr>
                          <a:rPr lang="en-US" sz="1200" b="0" i="1" dirty="0" smtClean="0">
                            <a:latin typeface="Cambria Math" panose="02040503050406030204" pitchFamily="18" charset="0"/>
                          </a:rPr>
                        </m:ctrlPr>
                      </m:sSubPr>
                      <m:e>
                        <m:r>
                          <m:rPr>
                            <m:sty m:val="p"/>
                          </m:rPr>
                          <a:rPr lang="en-US" altLang="zh-CN" sz="1200" i="1" dirty="0">
                            <a:latin typeface="Cambria Math" panose="02040503050406030204" pitchFamily="18" charset="0"/>
                          </a:rPr>
                          <m:t>w</m:t>
                        </m:r>
                      </m:e>
                      <m:sub>
                        <m:r>
                          <a:rPr lang="en-US" sz="1200" b="0" i="1" dirty="0" smtClean="0">
                            <a:latin typeface="Cambria Math" panose="02040503050406030204" pitchFamily="18" charset="0"/>
                          </a:rPr>
                          <m:t>1</m:t>
                        </m:r>
                      </m:sub>
                    </m:sSub>
                    <m:r>
                      <a:rPr lang="en-US" sz="1200" b="0" i="0" dirty="0" smtClean="0">
                        <a:latin typeface="Cambria Math" panose="02040503050406030204" pitchFamily="18" charset="0"/>
                      </a:rPr>
                      <m:t>,</m:t>
                    </m:r>
                  </m:oMath>
                </a14:m>
                <a:r>
                  <a:rPr lang="en-US" sz="1200" dirty="0"/>
                  <a:t> </a:t>
                </a:r>
                <a14:m>
                  <m:oMath xmlns:m="http://schemas.openxmlformats.org/officeDocument/2006/math">
                    <m:sSub>
                      <m:sSubPr>
                        <m:ctrlPr>
                          <a:rPr lang="en-US" sz="1200" i="1" dirty="0">
                            <a:latin typeface="Cambria Math" panose="02040503050406030204" pitchFamily="18" charset="0"/>
                          </a:rPr>
                        </m:ctrlPr>
                      </m:sSubPr>
                      <m:e>
                        <m:r>
                          <m:rPr>
                            <m:sty m:val="p"/>
                          </m:rPr>
                          <a:rPr lang="en-US" altLang="zh-CN" sz="1200" i="1" dirty="0">
                            <a:latin typeface="Cambria Math" panose="02040503050406030204" pitchFamily="18" charset="0"/>
                          </a:rPr>
                          <m:t>w</m:t>
                        </m:r>
                      </m:e>
                      <m:sub>
                        <m:r>
                          <a:rPr lang="en-US" altLang="zh-CN" sz="1200" b="0" i="1" dirty="0" smtClean="0">
                            <a:latin typeface="Cambria Math" panose="02040503050406030204" pitchFamily="18" charset="0"/>
                          </a:rPr>
                          <m:t>2</m:t>
                        </m:r>
                      </m:sub>
                    </m:sSub>
                  </m:oMath>
                </a14:m>
                <a:r>
                  <a:rPr lang="en-US" sz="1200" dirty="0"/>
                  <a:t>, … </a:t>
                </a:r>
                <a14:m>
                  <m:oMath xmlns:m="http://schemas.openxmlformats.org/officeDocument/2006/math">
                    <m:sSub>
                      <m:sSubPr>
                        <m:ctrlPr>
                          <a:rPr lang="en-US" sz="1200" i="1" dirty="0">
                            <a:latin typeface="Cambria Math" panose="02040503050406030204" pitchFamily="18" charset="0"/>
                          </a:rPr>
                        </m:ctrlPr>
                      </m:sSubPr>
                      <m:e>
                        <m:r>
                          <m:rPr>
                            <m:sty m:val="p"/>
                          </m:rPr>
                          <a:rPr lang="en-US" altLang="zh-CN" sz="1200" i="1" dirty="0">
                            <a:latin typeface="Cambria Math" panose="02040503050406030204" pitchFamily="18" charset="0"/>
                          </a:rPr>
                          <m:t>w</m:t>
                        </m:r>
                      </m:e>
                      <m:sub>
                        <m:r>
                          <m:rPr>
                            <m:sty m:val="p"/>
                          </m:rPr>
                          <a:rPr lang="en-US" altLang="zh-CN" sz="1200" i="1" dirty="0">
                            <a:latin typeface="Cambria Math" panose="02040503050406030204" pitchFamily="18" charset="0"/>
                          </a:rPr>
                          <m:t>n</m:t>
                        </m:r>
                      </m:sub>
                    </m:sSub>
                  </m:oMath>
                </a14:m>
                <a:r>
                  <a:rPr lang="en-US" sz="1200" dirty="0"/>
                  <a:t>}, we stacked their word vectors and put into the external memory </a:t>
                </a:r>
                <a14:m>
                  <m:oMath xmlns:m="http://schemas.openxmlformats.org/officeDocument/2006/math">
                    <m:r>
                      <a:rPr lang="en-US" sz="1200" b="1" i="1" smtClean="0">
                        <a:latin typeface="Cambria Math" panose="02040503050406030204" pitchFamily="18" charset="0"/>
                      </a:rPr>
                      <m:t>𝒎</m:t>
                    </m:r>
                  </m:oMath>
                </a14:m>
                <a:r>
                  <a:rPr lang="en-US" sz="1200" dirty="0"/>
                  <a:t> and the free memories are padded with zero vectors. For the attention</a:t>
                </a:r>
                <a:r>
                  <a:rPr lang="en-US" sz="1200" baseline="0" dirty="0"/>
                  <a:t> layer, we feed the memory vectors into a one-layer MLP and get the hidden representations. The query vector will interact with the hidden representations to get context-aware attentions by masked </a:t>
                </a:r>
                <a:r>
                  <a:rPr lang="en-US" sz="1200" baseline="0" dirty="0" err="1"/>
                  <a:t>softmax</a:t>
                </a:r>
                <a:r>
                  <a:rPr lang="en-US" sz="1200" baseline="0" dirty="0"/>
                  <a:t>. Where n is the size of the memory occupied. Lastly, we get the output of attention layer by  weighted sum of the </a:t>
                </a:r>
                <a:r>
                  <a:rPr lang="en-US" sz="1200" baseline="0" dirty="0" err="1"/>
                  <a:t>memor</a:t>
                </a:r>
                <a:r>
                  <a:rPr lang="en-US" sz="1200" baseline="0" dirty="0"/>
                  <a:t>.</a:t>
                </a:r>
                <a:endParaRPr lang="en-US" sz="1200" dirty="0"/>
              </a:p>
            </p:txBody>
          </p:sp>
        </mc:Choice>
        <mc:Fallback xmlns="">
          <p:sp>
            <p:nvSpPr>
              <p:cNvPr id="3" name="Notes Placeholder 2"/>
              <p:cNvSpPr>
                <a:spLocks noGrp="1"/>
              </p:cNvSpPr>
              <p:nvPr>
                <p:ph type="body" idx="1"/>
              </p:nvPr>
            </p:nvSpPr>
            <p:spPr/>
            <p:txBody>
              <a:bodyPr/>
              <a:lstStyle/>
              <a:p>
                <a:pPr algn="just"/>
                <a:r>
                  <a:rPr lang="en-US" sz="1200" dirty="0" smtClean="0"/>
                  <a:t>Given a document </a:t>
                </a:r>
                <a:r>
                  <a:rPr lang="en-US" altLang="zh-CN" sz="1200" dirty="0"/>
                  <a:t>D</a:t>
                </a:r>
                <a:r>
                  <a:rPr lang="en-US" sz="1200" dirty="0" smtClean="0"/>
                  <a:t> = {</a:t>
                </a:r>
                <a:r>
                  <a:rPr lang="en-US" altLang="zh-CN" sz="1200" i="0" dirty="0">
                    <a:latin typeface="Cambria Math" panose="02040503050406030204" pitchFamily="18" charset="0"/>
                  </a:rPr>
                  <a:t>w</a:t>
                </a:r>
                <a:r>
                  <a:rPr lang="en-US" altLang="zh-CN" sz="1200" b="0" i="0" dirty="0" smtClean="0">
                    <a:latin typeface="Cambria Math" panose="02040503050406030204" pitchFamily="18" charset="0"/>
                  </a:rPr>
                  <a:t>_</a:t>
                </a:r>
                <a:r>
                  <a:rPr lang="en-US" sz="1200" b="0" i="0" dirty="0" smtClean="0">
                    <a:latin typeface="Cambria Math" panose="02040503050406030204" pitchFamily="18" charset="0"/>
                  </a:rPr>
                  <a:t>1,</a:t>
                </a:r>
                <a:r>
                  <a:rPr lang="en-US" sz="1200" dirty="0"/>
                  <a:t> </a:t>
                </a:r>
                <a:r>
                  <a:rPr lang="en-US" altLang="zh-CN" sz="1200" i="0" dirty="0">
                    <a:latin typeface="Cambria Math" panose="02040503050406030204" pitchFamily="18" charset="0"/>
                  </a:rPr>
                  <a:t>w_</a:t>
                </a:r>
                <a:r>
                  <a:rPr lang="en-US" altLang="zh-CN" sz="1200" b="0" i="0" dirty="0" smtClean="0">
                    <a:latin typeface="Cambria Math" panose="02040503050406030204" pitchFamily="18" charset="0"/>
                  </a:rPr>
                  <a:t>2</a:t>
                </a:r>
                <a:r>
                  <a:rPr lang="en-US" sz="1200" dirty="0" smtClean="0"/>
                  <a:t>, … </a:t>
                </a:r>
                <a:r>
                  <a:rPr lang="en-US" altLang="zh-CN" sz="1200" i="0" dirty="0">
                    <a:latin typeface="Cambria Math" panose="02040503050406030204" pitchFamily="18" charset="0"/>
                  </a:rPr>
                  <a:t>w_n</a:t>
                </a:r>
                <a:r>
                  <a:rPr lang="en-US" sz="1200" dirty="0" smtClean="0"/>
                  <a:t>}, we </a:t>
                </a:r>
                <a:r>
                  <a:rPr lang="en-US" sz="1200" dirty="0"/>
                  <a:t>stacked their word vectors and put into the external memory </a:t>
                </a:r>
                <a:r>
                  <a:rPr lang="en-US" sz="1200" b="1" i="0" smtClean="0">
                    <a:latin typeface="Cambria Math" panose="02040503050406030204" pitchFamily="18" charset="0"/>
                  </a:rPr>
                  <a:t>𝒎</a:t>
                </a:r>
                <a:r>
                  <a:rPr lang="en-US" sz="1200" b="0" i="0" smtClean="0">
                    <a:latin typeface="Cambria Math" panose="02040503050406030204" pitchFamily="18" charset="0"/>
                    <a:ea typeface="Cambria Math" panose="02040503050406030204" pitchFamily="18" charset="0"/>
                  </a:rPr>
                  <a:t>∈</a:t>
                </a:r>
                <a:r>
                  <a:rPr lang="en-US" sz="1200" i="0" dirty="0">
                    <a:latin typeface="Cambria Math" panose="02040503050406030204" pitchFamily="18" charset="0"/>
                  </a:rPr>
                  <a:t>𝑅</a:t>
                </a:r>
                <a:r>
                  <a:rPr lang="en-US" sz="1200" i="0" dirty="0" smtClean="0">
                    <a:latin typeface="Cambria Math" panose="02040503050406030204" pitchFamily="18" charset="0"/>
                  </a:rPr>
                  <a:t>^(</a:t>
                </a:r>
                <a:r>
                  <a:rPr lang="en-US" sz="1200" b="0" i="0" dirty="0" smtClean="0">
                    <a:latin typeface="Cambria Math" panose="02040503050406030204" pitchFamily="18" charset="0"/>
                  </a:rPr>
                  <a:t>𝑑</a:t>
                </a:r>
                <a:r>
                  <a:rPr lang="en-US" sz="1200" b="0" i="0" dirty="0" smtClean="0">
                    <a:latin typeface="Cambria Math" panose="02040503050406030204" pitchFamily="18" charset="0"/>
                    <a:ea typeface="Cambria Math" panose="02040503050406030204" pitchFamily="18" charset="0"/>
                  </a:rPr>
                  <a:t>×𝑛)</a:t>
                </a:r>
                <a:r>
                  <a:rPr lang="en-US" sz="1200" dirty="0" smtClean="0"/>
                  <a:t>, </a:t>
                </a:r>
                <a:r>
                  <a:rPr lang="en-US" sz="1200" dirty="0"/>
                  <a:t>where </a:t>
                </a:r>
                <a:r>
                  <a:rPr lang="en-US" sz="1200" dirty="0" smtClean="0"/>
                  <a:t>n </a:t>
                </a:r>
                <a:r>
                  <a:rPr lang="en-US" sz="1200" dirty="0"/>
                  <a:t>is the occupied memory size and the free memories are padded with zero vectors</a:t>
                </a:r>
                <a:r>
                  <a:rPr lang="en-US" sz="1200" dirty="0" smtClean="0"/>
                  <a:t>.</a:t>
                </a:r>
              </a:p>
            </p:txBody>
          </p:sp>
        </mc:Fallback>
      </mc:AlternateContent>
      <p:sp>
        <p:nvSpPr>
          <p:cNvPr id="4" name="Slide Number Placeholder 3"/>
          <p:cNvSpPr>
            <a:spLocks noGrp="1"/>
          </p:cNvSpPr>
          <p:nvPr>
            <p:ph type="sldNum" sz="quarter" idx="10"/>
          </p:nvPr>
        </p:nvSpPr>
        <p:spPr/>
        <p:txBody>
          <a:bodyPr/>
          <a:lstStyle/>
          <a:p>
            <a:fld id="{EC6EEFE1-10FA-4396-81DB-5E8B4EE7BBCC}" type="slidenum">
              <a:rPr lang="en-US" smtClean="0"/>
              <a:t>15</a:t>
            </a:fld>
            <a:endParaRPr lang="en-US"/>
          </a:p>
        </p:txBody>
      </p:sp>
    </p:spTree>
    <p:extLst>
      <p:ext uri="{BB962C8B-B14F-4D97-AF65-F5344CB8AC3E}">
        <p14:creationId xmlns:p14="http://schemas.microsoft.com/office/powerpoint/2010/main" val="3436852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We treat the output vector in the last hop of the </a:t>
                </a:r>
                <a:r>
                  <a:rPr lang="en-US" sz="1200" dirty="0">
                    <a:solidFill>
                      <a:srgbClr val="00B0F0"/>
                    </a:solidFill>
                  </a:rPr>
                  <a:t>MN-sentiment</a:t>
                </a:r>
                <a:r>
                  <a:rPr lang="en-US" sz="1200" dirty="0"/>
                  <a:t> as the document representation </a:t>
                </a:r>
                <a14:m>
                  <m:oMath xmlns:m="http://schemas.openxmlformats.org/officeDocument/2006/math">
                    <m:sSub>
                      <m:sSubPr>
                        <m:ctrlPr>
                          <a:rPr lang="en-US" sz="1200" i="1">
                            <a:latin typeface="Cambria Math" panose="02040503050406030204" pitchFamily="18" charset="0"/>
                          </a:rPr>
                        </m:ctrlPr>
                      </m:sSubPr>
                      <m:e>
                        <m:r>
                          <a:rPr lang="en-US" sz="1200">
                            <a:latin typeface="Cambria Math" panose="02040503050406030204" pitchFamily="18" charset="0"/>
                          </a:rPr>
                          <m:t>𝑣</m:t>
                        </m:r>
                      </m:e>
                      <m:sub>
                        <m:r>
                          <a:rPr lang="en-US" sz="1200">
                            <a:latin typeface="Cambria Math" panose="02040503050406030204" pitchFamily="18" charset="0"/>
                          </a:rPr>
                          <m:t>𝑠</m:t>
                        </m:r>
                      </m:sub>
                    </m:sSub>
                  </m:oMath>
                </a14:m>
                <a:r>
                  <a:rPr lang="en-US" sz="1200" dirty="0"/>
                  <a:t> and feed it to the </a:t>
                </a:r>
                <a:r>
                  <a:rPr lang="en-US" sz="1200" dirty="0" err="1"/>
                  <a:t>softmax</a:t>
                </a:r>
                <a:r>
                  <a:rPr lang="en-US" sz="1200" dirty="0"/>
                  <a:t> layer for sentiment classification:</a:t>
                </a:r>
              </a:p>
              <a:p>
                <a:r>
                  <a:rPr lang="en-US" sz="1200" dirty="0"/>
                  <a:t>The goal of the sentiment classifier is to minimize the cross-entropy for labeled</a:t>
                </a:r>
                <a:r>
                  <a:rPr lang="en-US" sz="1200" baseline="0" dirty="0"/>
                  <a:t> data</a:t>
                </a:r>
                <a:r>
                  <a:rPr lang="en-US" sz="1200" dirty="0"/>
                  <a:t> in the source domain:</a:t>
                </a:r>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We treat the output vector in the last hop of the </a:t>
                </a:r>
                <a:r>
                  <a:rPr lang="en-US" sz="1200" dirty="0">
                    <a:solidFill>
                      <a:srgbClr val="00B0F0"/>
                    </a:solidFill>
                  </a:rPr>
                  <a:t>MN-sentiment</a:t>
                </a:r>
                <a:r>
                  <a:rPr lang="en-US" sz="1200" dirty="0"/>
                  <a:t> as the document representation </a:t>
                </a:r>
                <a:r>
                  <a:rPr lang="en-US" sz="1200" i="0">
                    <a:latin typeface="Cambria Math" panose="02040503050406030204" pitchFamily="18" charset="0"/>
                  </a:rPr>
                  <a:t>𝑣_𝑠</a:t>
                </a:r>
                <a:r>
                  <a:rPr lang="en-US" sz="1200" dirty="0"/>
                  <a:t> and feed it to the </a:t>
                </a:r>
                <a:r>
                  <a:rPr lang="en-US" sz="1200" dirty="0" err="1"/>
                  <a:t>softmax</a:t>
                </a:r>
                <a:r>
                  <a:rPr lang="en-US" sz="1200" dirty="0"/>
                  <a:t> layer for sentiment classification</a:t>
                </a:r>
                <a:r>
                  <a:rPr lang="en-US" sz="1200" dirty="0" smtClean="0"/>
                  <a:t>:</a:t>
                </a:r>
              </a:p>
              <a:p>
                <a:r>
                  <a:rPr lang="en-US" sz="1200" dirty="0" smtClean="0"/>
                  <a:t>The goal of the sentiment classifier is to minimize the cross-entropy for all the labeled data in the source domain:</a:t>
                </a:r>
                <a:endParaRPr lang="en-US" dirty="0"/>
              </a:p>
            </p:txBody>
          </p:sp>
        </mc:Fallback>
      </mc:AlternateContent>
      <p:sp>
        <p:nvSpPr>
          <p:cNvPr id="4" name="Slide Number Placeholder 3"/>
          <p:cNvSpPr>
            <a:spLocks noGrp="1"/>
          </p:cNvSpPr>
          <p:nvPr>
            <p:ph type="sldNum" sz="quarter" idx="10"/>
          </p:nvPr>
        </p:nvSpPr>
        <p:spPr/>
        <p:txBody>
          <a:bodyPr/>
          <a:lstStyle/>
          <a:p>
            <a:fld id="{EC6EEFE1-10FA-4396-81DB-5E8B4EE7BBCC}" type="slidenum">
              <a:rPr lang="en-US" smtClean="0"/>
              <a:t>16</a:t>
            </a:fld>
            <a:endParaRPr lang="en-US"/>
          </a:p>
        </p:txBody>
      </p:sp>
    </p:spTree>
    <p:extLst>
      <p:ext uri="{BB962C8B-B14F-4D97-AF65-F5344CB8AC3E}">
        <p14:creationId xmlns:p14="http://schemas.microsoft.com/office/powerpoint/2010/main" val="3154714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i="1" kern="1200" dirty="0">
                    <a:solidFill>
                      <a:schemeClr val="tx1"/>
                    </a:solidFill>
                    <a:latin typeface="Cambria Math" panose="02040503050406030204" pitchFamily="18" charset="0"/>
                    <a:ea typeface="+mn-ea"/>
                    <a:cs typeface="+mn-cs"/>
                  </a:rPr>
                  <a:t>We feed the output vector </a:t>
                </a:r>
                <a14:m>
                  <m:oMath xmlns:m="http://schemas.openxmlformats.org/officeDocument/2006/math">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𝑣</m:t>
                        </m:r>
                      </m:e>
                      <m:sub>
                        <m:r>
                          <a:rPr lang="en-US" sz="1200" i="1" kern="1200">
                            <a:solidFill>
                              <a:schemeClr val="tx1"/>
                            </a:solidFill>
                            <a:latin typeface="Cambria Math" panose="02040503050406030204" pitchFamily="18" charset="0"/>
                            <a:ea typeface="+mn-ea"/>
                            <a:cs typeface="+mn-cs"/>
                          </a:rPr>
                          <m:t>𝑑</m:t>
                        </m:r>
                      </m:sub>
                    </m:sSub>
                  </m:oMath>
                </a14:m>
                <a:r>
                  <a:rPr lang="en-US" sz="1200" i="1" kern="1200" dirty="0">
                    <a:solidFill>
                      <a:schemeClr val="tx1"/>
                    </a:solidFill>
                    <a:latin typeface="Cambria Math" panose="02040503050406030204" pitchFamily="18" charset="0"/>
                    <a:ea typeface="+mn-ea"/>
                    <a:cs typeface="+mn-cs"/>
                  </a:rPr>
                  <a:t> in the last hop of the MN-domain network to Gradient Reversal Layer (GRL) [</a:t>
                </a:r>
                <a:r>
                  <a:rPr lang="en-US" sz="1200" i="1" kern="1200" dirty="0" err="1">
                    <a:solidFill>
                      <a:schemeClr val="tx1"/>
                    </a:solidFill>
                    <a:latin typeface="Cambria Math" panose="02040503050406030204" pitchFamily="18" charset="0"/>
                    <a:ea typeface="+mn-ea"/>
                    <a:cs typeface="+mn-cs"/>
                  </a:rPr>
                  <a:t>Ganin</a:t>
                </a:r>
                <a:r>
                  <a:rPr lang="en-US" sz="1200" i="1" kern="1200" dirty="0">
                    <a:solidFill>
                      <a:schemeClr val="tx1"/>
                    </a:solidFill>
                    <a:latin typeface="Cambria Math" panose="02040503050406030204" pitchFamily="18" charset="0"/>
                    <a:ea typeface="+mn-ea"/>
                    <a:cs typeface="+mn-cs"/>
                  </a:rPr>
                  <a:t> et al., 2016]:</a:t>
                </a:r>
              </a:p>
              <a:p>
                <a:r>
                  <a:rPr lang="en-US" sz="1200" i="1" kern="1200" dirty="0">
                    <a:solidFill>
                      <a:schemeClr val="tx1"/>
                    </a:solidFill>
                    <a:latin typeface="Cambria Math" panose="02040503050406030204" pitchFamily="18" charset="0"/>
                    <a:ea typeface="+mn-ea"/>
                    <a:cs typeface="+mn-cs"/>
                  </a:rPr>
                  <a:t>We can formulate GRL as a ‘pseudo-function’ Q(x) ['</a:t>
                </a:r>
                <a:r>
                  <a:rPr lang="en-US" sz="1200" i="1" kern="1200" dirty="0" err="1">
                    <a:solidFill>
                      <a:schemeClr val="tx1"/>
                    </a:solidFill>
                    <a:latin typeface="Cambria Math" panose="02040503050406030204" pitchFamily="18" charset="0"/>
                    <a:ea typeface="+mn-ea"/>
                    <a:cs typeface="+mn-cs"/>
                  </a:rPr>
                  <a:t>psju:dəu</a:t>
                </a:r>
                <a:r>
                  <a:rPr lang="en-US" sz="1200" i="1" kern="1200" dirty="0">
                    <a:solidFill>
                      <a:schemeClr val="tx1"/>
                    </a:solidFill>
                    <a:latin typeface="Cambria Math" panose="02040503050406030204" pitchFamily="18" charset="0"/>
                    <a:ea typeface="+mn-ea"/>
                    <a:cs typeface="+mn-cs"/>
                  </a:rPr>
                  <a:t>] by two equations below in order to describe its forward- and backward- </a:t>
                </a:r>
                <a:r>
                  <a:rPr lang="en-US" sz="1200" i="1" kern="1200" dirty="0" err="1">
                    <a:solidFill>
                      <a:schemeClr val="tx1"/>
                    </a:solidFill>
                    <a:latin typeface="Cambria Math" panose="02040503050406030204" pitchFamily="18" charset="0"/>
                    <a:ea typeface="+mn-ea"/>
                    <a:cs typeface="+mn-cs"/>
                  </a:rPr>
                  <a:t>behaviours</a:t>
                </a:r>
                <a:r>
                  <a:rPr lang="en-US" sz="1200" i="1" kern="1200" dirty="0">
                    <a:solidFill>
                      <a:schemeClr val="tx1"/>
                    </a:solidFill>
                    <a:latin typeface="Cambria Math" panose="02040503050406030204" pitchFamily="18" charset="0"/>
                    <a:ea typeface="+mn-ea"/>
                    <a:cs typeface="+mn-cs"/>
                  </a:rPr>
                  <a:t>:</a:t>
                </a:r>
              </a:p>
              <a:p>
                <a:r>
                  <a:rPr lang="en-US" sz="1200" i="1" kern="1200" dirty="0">
                    <a:solidFill>
                      <a:schemeClr val="tx1"/>
                    </a:solidFill>
                    <a:latin typeface="Cambria Math" panose="02040503050406030204" pitchFamily="18" charset="0"/>
                    <a:ea typeface="+mn-ea"/>
                    <a:cs typeface="+mn-cs"/>
                  </a:rPr>
                  <a:t>During the forward prop- </a:t>
                </a:r>
                <a:r>
                  <a:rPr lang="en-US" sz="1200" i="1" kern="1200" dirty="0" err="1">
                    <a:solidFill>
                      <a:schemeClr val="tx1"/>
                    </a:solidFill>
                    <a:latin typeface="Cambria Math" panose="02040503050406030204" pitchFamily="18" charset="0"/>
                    <a:ea typeface="+mn-ea"/>
                    <a:cs typeface="+mn-cs"/>
                  </a:rPr>
                  <a:t>agation</a:t>
                </a:r>
                <a:r>
                  <a:rPr lang="en-US" sz="1200" i="1" kern="1200" dirty="0">
                    <a:solidFill>
                      <a:schemeClr val="tx1"/>
                    </a:solidFill>
                    <a:latin typeface="Cambria Math" panose="02040503050406030204" pitchFamily="18" charset="0"/>
                    <a:ea typeface="+mn-ea"/>
                    <a:cs typeface="+mn-cs"/>
                  </a:rPr>
                  <a:t>, the GRL acts as an identity function</a:t>
                </a:r>
              </a:p>
              <a:p>
                <a:r>
                  <a:rPr lang="en-US" sz="1200" i="1" kern="1200" dirty="0">
                    <a:solidFill>
                      <a:schemeClr val="tx1"/>
                    </a:solidFill>
                    <a:latin typeface="Cambria Math" panose="02040503050406030204" pitchFamily="18" charset="0"/>
                    <a:ea typeface="+mn-ea"/>
                    <a:cs typeface="+mn-cs"/>
                  </a:rPr>
                  <a:t> but during the backpropagation, the GRL will </a:t>
                </a:r>
                <a:r>
                  <a:rPr lang="en-US" altLang="zh-CN" sz="1200" i="1" kern="1200" dirty="0">
                    <a:solidFill>
                      <a:schemeClr val="tx1"/>
                    </a:solidFill>
                    <a:latin typeface="Cambria Math" panose="02040503050406030204" pitchFamily="18" charset="0"/>
                    <a:ea typeface="+mn-ea"/>
                    <a:cs typeface="+mn-cs"/>
                  </a:rPr>
                  <a:t>reverse</a:t>
                </a:r>
                <a:r>
                  <a:rPr lang="en-US" sz="1200" i="1" kern="1200" dirty="0">
                    <a:solidFill>
                      <a:schemeClr val="tx1"/>
                    </a:solidFill>
                    <a:latin typeface="Cambria Math" panose="02040503050406030204" pitchFamily="18" charset="0"/>
                    <a:ea typeface="+mn-ea"/>
                    <a:cs typeface="+mn-cs"/>
                  </a:rPr>
                  <a:t> the gradient from the subsequent level</a:t>
                </a:r>
                <a:r>
                  <a:rPr lang="en-US" sz="1200" i="1" kern="1200" baseline="0" dirty="0">
                    <a:solidFill>
                      <a:schemeClr val="tx1"/>
                    </a:solidFill>
                    <a:latin typeface="Cambria Math" panose="02040503050406030204" pitchFamily="18" charset="0"/>
                    <a:ea typeface="+mn-ea"/>
                    <a:cs typeface="+mn-cs"/>
                  </a:rPr>
                  <a:t> </a:t>
                </a:r>
                <a:r>
                  <a:rPr lang="en-US" altLang="zh-CN" sz="1200" i="1" kern="1200" baseline="0" dirty="0">
                    <a:solidFill>
                      <a:schemeClr val="tx1"/>
                    </a:solidFill>
                    <a:latin typeface="Cambria Math" panose="02040503050406030204" pitchFamily="18" charset="0"/>
                    <a:ea typeface="+mn-ea"/>
                    <a:cs typeface="+mn-cs"/>
                  </a:rPr>
                  <a:t>by </a:t>
                </a:r>
                <a:r>
                  <a:rPr lang="en-US" sz="1200" i="1" kern="1200" dirty="0">
                    <a:solidFill>
                      <a:schemeClr val="tx1"/>
                    </a:solidFill>
                    <a:latin typeface="Cambria Math" panose="02040503050406030204" pitchFamily="18" charset="0"/>
                    <a:ea typeface="+mn-ea"/>
                    <a:cs typeface="+mn-cs"/>
                  </a:rPr>
                  <a:t>multipl</a:t>
                </a:r>
                <a:r>
                  <a:rPr lang="en-US" altLang="zh-CN" sz="1200" i="1" kern="1200" dirty="0">
                    <a:solidFill>
                      <a:schemeClr val="tx1"/>
                    </a:solidFill>
                    <a:latin typeface="Cambria Math" panose="02040503050406030204" pitchFamily="18" charset="0"/>
                    <a:ea typeface="+mn-ea"/>
                    <a:cs typeface="+mn-cs"/>
                  </a:rPr>
                  <a:t>ying</a:t>
                </a:r>
                <a:r>
                  <a:rPr lang="en-US" sz="1200" i="1" kern="1200" dirty="0">
                    <a:solidFill>
                      <a:schemeClr val="tx1"/>
                    </a:solidFill>
                    <a:latin typeface="Cambria Math" panose="02040503050406030204" pitchFamily="18" charset="0"/>
                    <a:ea typeface="+mn-ea"/>
                    <a:cs typeface="+mn-cs"/>
                  </a:rPr>
                  <a:t> minus</a:t>
                </a:r>
                <a:r>
                  <a:rPr lang="en-US" sz="1200" i="1" kern="1200" baseline="0" dirty="0">
                    <a:solidFill>
                      <a:schemeClr val="tx1"/>
                    </a:solidFill>
                    <a:latin typeface="Cambria Math" panose="02040503050406030204" pitchFamily="18" charset="0"/>
                    <a:ea typeface="+mn-ea"/>
                    <a:cs typeface="+mn-cs"/>
                  </a:rPr>
                  <a:t> </a:t>
                </a:r>
                <a:r>
                  <a:rPr lang="en-US" sz="1200" i="1" kern="1200" dirty="0" err="1">
                    <a:solidFill>
                      <a:schemeClr val="tx1"/>
                    </a:solidFill>
                    <a:latin typeface="Cambria Math" panose="02040503050406030204" pitchFamily="18" charset="0"/>
                    <a:ea typeface="+mn-ea"/>
                    <a:cs typeface="+mn-cs"/>
                  </a:rPr>
                  <a:t>lamada</a:t>
                </a:r>
                <a:endParaRPr lang="en-US" sz="1200" i="1" kern="1200" dirty="0">
                  <a:solidFill>
                    <a:schemeClr val="tx1"/>
                  </a:solidFill>
                  <a:latin typeface="Cambria Math" panose="02040503050406030204" pitchFamily="18" charset="0"/>
                  <a:ea typeface="+mn-ea"/>
                  <a:cs typeface="+mn-cs"/>
                </a:endParaRPr>
              </a:p>
              <a:p>
                <a:r>
                  <a:rPr lang="en-US" sz="1200" i="1" kern="1200" dirty="0">
                    <a:solidFill>
                      <a:schemeClr val="tx1"/>
                    </a:solidFill>
                    <a:latin typeface="Cambria Math" panose="02040503050406030204" pitchFamily="18" charset="0"/>
                    <a:ea typeface="+mn-ea"/>
                    <a:cs typeface="+mn-cs"/>
                  </a:rPr>
                  <a:t>Leaning with GRL is adversarial</a:t>
                </a:r>
                <a:r>
                  <a:rPr lang="en-US" sz="1200" i="1" kern="1200" baseline="0" dirty="0">
                    <a:solidFill>
                      <a:schemeClr val="tx1"/>
                    </a:solidFill>
                    <a:latin typeface="Cambria Math" panose="02040503050406030204" pitchFamily="18" charset="0"/>
                    <a:ea typeface="+mn-ea"/>
                    <a:cs typeface="+mn-cs"/>
                  </a:rPr>
                  <a:t> </a:t>
                </a:r>
                <a:r>
                  <a:rPr lang="en-US" sz="1200" kern="1200" dirty="0" err="1">
                    <a:solidFill>
                      <a:schemeClr val="tx1"/>
                    </a:solidFill>
                    <a:latin typeface="+mn-lt"/>
                    <a:ea typeface="+mn-ea"/>
                    <a:cs typeface="+mn-cs"/>
                  </a:rPr>
                  <a:t>pə'ræmitəraized</a:t>
                </a:r>
                <a:endParaRPr lang="en-US" sz="1200" i="1" kern="1200" dirty="0">
                  <a:solidFill>
                    <a:schemeClr val="tx1"/>
                  </a:solidFill>
                  <a:latin typeface="Cambria Math" panose="02040503050406030204" pitchFamily="18" charset="0"/>
                  <a:ea typeface="+mn-ea"/>
                  <a:cs typeface="+mn-cs"/>
                </a:endParaRPr>
              </a:p>
              <a:p>
                <a:r>
                  <a:rPr lang="en-US" sz="1200" i="1" kern="1200" dirty="0">
                    <a:solidFill>
                      <a:schemeClr val="tx1"/>
                    </a:solidFill>
                    <a:latin typeface="Cambria Math" panose="02040503050406030204" pitchFamily="18" charset="0"/>
                    <a:ea typeface="+mn-ea"/>
                    <a:cs typeface="+mn-cs"/>
                  </a:rPr>
                  <a:t>Notes:</a:t>
                </a:r>
              </a:p>
              <a:p>
                <a:r>
                  <a:rPr lang="en-US" sz="1200" dirty="0"/>
                  <a:t>Gradient Reversal Layer (GRL)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Forward</a:t>
                </a:r>
                <a:r>
                  <a:rPr lang="en-US" sz="1200" baseline="0" dirty="0"/>
                  <a:t> stage:  identity function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𝑄</m:t>
                        </m:r>
                      </m:e>
                      <m:sub>
                        <m:r>
                          <a:rPr lang="en-US" sz="1200" i="1">
                            <a:latin typeface="Cambria Math" panose="02040503050406030204" pitchFamily="18" charset="0"/>
                          </a:rPr>
                          <m:t>𝜆</m:t>
                        </m:r>
                      </m:sub>
                    </m:sSub>
                    <m:d>
                      <m:dPr>
                        <m:ctrlPr>
                          <a:rPr lang="en-US" sz="1200" i="1">
                            <a:latin typeface="Cambria Math" panose="02040503050406030204" pitchFamily="18" charset="0"/>
                          </a:rPr>
                        </m:ctrlPr>
                      </m:dPr>
                      <m:e>
                        <m:r>
                          <a:rPr lang="en-US" sz="1200" b="0" i="1" smtClean="0">
                            <a:latin typeface="Cambria Math" panose="02040503050406030204" pitchFamily="18" charset="0"/>
                          </a:rPr>
                          <m:t>𝑥</m:t>
                        </m:r>
                      </m:e>
                    </m:d>
                    <m:r>
                      <a:rPr lang="en-US" sz="1200" b="0" i="1" smtClean="0">
                        <a:latin typeface="Cambria Math" panose="02040503050406030204" pitchFamily="18" charset="0"/>
                      </a:rPr>
                      <m:t>=</m:t>
                    </m:r>
                    <m:r>
                      <a:rPr lang="en-US" sz="1200" b="0" i="1" smtClean="0">
                        <a:latin typeface="Cambria Math" panose="02040503050406030204" pitchFamily="18" charset="0"/>
                      </a:rPr>
                      <m:t>𝑥</m:t>
                    </m:r>
                  </m:oMath>
                </a14:m>
                <a:r>
                  <a:rPr lang="en-US" sz="1200" b="0" dirty="0"/>
                  <a:t>, here </a:t>
                </a: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𝑄</m:t>
                        </m:r>
                      </m:e>
                      <m:sub>
                        <m:r>
                          <a:rPr lang="en-US" sz="1200" i="1">
                            <a:latin typeface="Cambria Math" panose="02040503050406030204" pitchFamily="18" charset="0"/>
                          </a:rPr>
                          <m:t>𝜆</m:t>
                        </m:r>
                      </m:sub>
                    </m:sSub>
                    <m:d>
                      <m:dPr>
                        <m:ctrlPr>
                          <a:rPr lang="en-US" sz="1200" i="1">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a:latin typeface="Cambria Math" panose="02040503050406030204" pitchFamily="18" charset="0"/>
                              </a:rPr>
                              <m:t>𝑣</m:t>
                            </m:r>
                          </m:e>
                          <m:sub>
                            <m:r>
                              <a:rPr lang="en-US" sz="1200">
                                <a:latin typeface="Cambria Math" panose="02040503050406030204" pitchFamily="18" charset="0"/>
                              </a:rPr>
                              <m:t>𝑑</m:t>
                            </m:r>
                          </m:sub>
                        </m:sSub>
                      </m:e>
                    </m:d>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a:latin typeface="Cambria Math" panose="02040503050406030204" pitchFamily="18" charset="0"/>
                          </a:rPr>
                          <m:t>𝑣</m:t>
                        </m:r>
                      </m:e>
                      <m:sub>
                        <m:r>
                          <a:rPr lang="en-US" sz="1200">
                            <a:latin typeface="Cambria Math" panose="02040503050406030204" pitchFamily="18" charset="0"/>
                          </a:rPr>
                          <m:t>𝑑</m:t>
                        </m:r>
                      </m:sub>
                    </m:sSub>
                  </m:oMath>
                </a14:m>
                <a:r>
                  <a:rPr lang="en-US" sz="1200" b="0" dirty="0"/>
                  <a:t> =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a:latin typeface="Cambria Math" panose="02040503050406030204" pitchFamily="18" charset="0"/>
                              </a:rPr>
                            </m:ctrlPr>
                          </m:accPr>
                          <m:e>
                            <m:r>
                              <a:rPr lang="en-US" b="0" i="1">
                                <a:latin typeface="Cambria Math" panose="02040503050406030204" pitchFamily="18" charset="0"/>
                              </a:rPr>
                              <m:t>𝑣</m:t>
                            </m:r>
                          </m:e>
                        </m:acc>
                      </m:e>
                      <m:sub>
                        <m:r>
                          <a:rPr lang="en-US" b="0" i="1">
                            <a:latin typeface="Cambria Math" panose="02040503050406030204" pitchFamily="18" charset="0"/>
                          </a:rPr>
                          <m:t>𝑑</m:t>
                        </m:r>
                      </m:sub>
                    </m:sSub>
                  </m:oMath>
                </a14:m>
                <a:endParaRPr lang="en-US" sz="1200" b="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Backward stage (gradient): </a:t>
                </a:r>
                <a14:m>
                  <m:oMath xmlns:m="http://schemas.openxmlformats.org/officeDocument/2006/math">
                    <m:f>
                      <m:fPr>
                        <m:ctrlPr>
                          <a:rPr lang="en-US" sz="1200" i="1" smtClean="0">
                            <a:latin typeface="Cambria Math" panose="02040503050406030204" pitchFamily="18" charset="0"/>
                          </a:rPr>
                        </m:ctrlPr>
                      </m:fPr>
                      <m:num>
                        <m:r>
                          <a:rPr lang="en-US" sz="120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𝑄</m:t>
                            </m:r>
                          </m:e>
                          <m:sub>
                            <m:r>
                              <a:rPr lang="en-US" sz="1200" i="1">
                                <a:latin typeface="Cambria Math" panose="02040503050406030204" pitchFamily="18" charset="0"/>
                              </a:rPr>
                              <m:t>𝜆</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num>
                      <m:den>
                        <m:r>
                          <a:rPr lang="en-US" sz="1200" i="1">
                            <a:latin typeface="Cambria Math" panose="02040503050406030204" pitchFamily="18" charset="0"/>
                          </a:rPr>
                          <m:t>𝜕</m:t>
                        </m:r>
                        <m:r>
                          <a:rPr lang="en-US" sz="1200" b="0" i="1" smtClean="0">
                            <a:latin typeface="Cambria Math" panose="02040503050406030204" pitchFamily="18" charset="0"/>
                          </a:rPr>
                          <m:t>𝑥</m:t>
                        </m:r>
                      </m:den>
                    </m:f>
                    <m:r>
                      <a:rPr lang="en-US" sz="1200" b="0" i="1" smtClean="0">
                        <a:latin typeface="Cambria Math" panose="02040503050406030204" pitchFamily="18" charset="0"/>
                      </a:rPr>
                      <m:t>=−</m:t>
                    </m:r>
                    <m:r>
                      <a:rPr lang="en-US" sz="1200" i="1" dirty="0" smtClean="0">
                        <a:latin typeface="Cambria Math" panose="02040503050406030204" pitchFamily="18" charset="0"/>
                      </a:rPr>
                      <m:t>𝜆</m:t>
                    </m:r>
                    <m:r>
                      <a:rPr lang="en-US" sz="1200" b="0" i="1" dirty="0" smtClean="0">
                        <a:latin typeface="Cambria Math" panose="02040503050406030204" pitchFamily="18" charset="0"/>
                      </a:rPr>
                      <m:t>𝐼</m:t>
                    </m:r>
                  </m:oMath>
                </a14:m>
                <a:r>
                  <a:rPr lang="zh-CN" altLang="en-US" sz="1200" b="0" dirty="0"/>
                  <a:t>， 梯度反转了</a:t>
                </a:r>
                <a14:m>
                  <m:oMath xmlns:m="http://schemas.openxmlformats.org/officeDocument/2006/math">
                    <m:r>
                      <a:rPr lang="en-US" sz="1200" i="1" dirty="0" smtClean="0">
                        <a:latin typeface="Cambria Math" panose="02040503050406030204" pitchFamily="18" charset="0"/>
                      </a:rPr>
                      <m:t>𝜆</m:t>
                    </m:r>
                  </m:oMath>
                </a14:m>
                <a:r>
                  <a:rPr lang="zh-CN" altLang="en-US" sz="1200" b="0" dirty="0"/>
                  <a:t>倍</a:t>
                </a:r>
                <a:endParaRPr lang="en-US" sz="1200" b="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1" dirty="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dirty="0"/>
                  <a:t>Parameter</a:t>
                </a:r>
                <a:r>
                  <a:rPr lang="en-US" altLang="zh-CN" sz="1200" b="0" baseline="0" dirty="0"/>
                  <a:t> </a:t>
                </a:r>
                <a14:m>
                  <m:oMath xmlns:m="http://schemas.openxmlformats.org/officeDocument/2006/math">
                    <m:sSub>
                      <m:sSubPr>
                        <m:ctrlPr>
                          <a:rPr lang="en-US" sz="1200" b="1" i="1" smtClean="0">
                            <a:latin typeface="Cambria Math" panose="02040503050406030204" pitchFamily="18" charset="0"/>
                          </a:rPr>
                        </m:ctrlPr>
                      </m:sSubPr>
                      <m:e>
                        <m:r>
                          <a:rPr lang="en-US" sz="1200" b="1" i="1">
                            <a:latin typeface="Cambria Math" panose="02040503050406030204" pitchFamily="18" charset="0"/>
                            <a:ea typeface="Cambria Math" panose="02040503050406030204" pitchFamily="18" charset="0"/>
                          </a:rPr>
                          <m:t>𝜽</m:t>
                        </m:r>
                      </m:e>
                      <m:sub>
                        <m:r>
                          <a:rPr lang="en-US" sz="1200" b="1" i="1">
                            <a:latin typeface="Cambria Math" panose="02040503050406030204" pitchFamily="18" charset="0"/>
                            <a:ea typeface="Cambria Math" panose="02040503050406030204" pitchFamily="18" charset="0"/>
                          </a:rPr>
                          <m:t>𝒛</m:t>
                        </m:r>
                      </m:sub>
                    </m:sSub>
                    <m:r>
                      <a:rPr lang="en-US" sz="1200" b="0" i="0" smtClean="0">
                        <a:latin typeface="Cambria Math" panose="02040503050406030204" pitchFamily="18" charset="0"/>
                        <a:ea typeface="Cambria Math" panose="02040503050406030204" pitchFamily="18" charset="0"/>
                      </a:rPr>
                      <m:t> </m:t>
                    </m:r>
                  </m:oMath>
                </a14:m>
                <a:r>
                  <a:rPr lang="en-US" sz="1200" dirty="0"/>
                  <a:t> is optimized to minimize the loss of the domain classifier</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假设</a:t>
                </a:r>
                <a:r>
                  <a:rPr lang="en-US" altLang="zh-CN" sz="1200" dirty="0"/>
                  <a:t>domain classifier</a:t>
                </a:r>
                <a:r>
                  <a:rPr lang="zh-CN" altLang="en-US" sz="1200" dirty="0"/>
                  <a:t>的损失函数为</a:t>
                </a:r>
                <a:r>
                  <a:rPr lang="en-US" altLang="zh-CN" sz="1200" dirty="0"/>
                  <a:t>loss1</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正常的梯度下降，</a:t>
                </a:r>
                <a:r>
                  <a:rPr lang="en-US" altLang="zh-CN" sz="1200" dirty="0"/>
                  <a:t>GRL</a:t>
                </a:r>
                <a:r>
                  <a:rPr lang="zh-CN" altLang="en-US" sz="1200" dirty="0"/>
                  <a:t>上面的参数优化</a:t>
                </a:r>
                <a:r>
                  <a:rPr lang="en-US" altLang="zh-CN" sz="1200" dirty="0"/>
                  <a:t>loss</a:t>
                </a:r>
                <a:r>
                  <a:rPr lang="zh-CN" altLang="en-US" sz="1200" dirty="0"/>
                  <a:t>是通过</a:t>
                </a:r>
                <a:r>
                  <a:rPr lang="zh-CN" altLang="en-US" sz="1200" baseline="0" dirty="0"/>
                  <a:t> </a:t>
                </a:r>
                <a:r>
                  <a:rPr lang="en-US" altLang="zh-CN" sz="1200" dirty="0"/>
                  <a:t>x = x – </a:t>
                </a:r>
                <a:r>
                  <a:rPr lang="en-US" altLang="zh-CN" sz="1200" dirty="0" err="1"/>
                  <a:t>lr</a:t>
                </a:r>
                <a:r>
                  <a:rPr lang="en-US" altLang="zh-CN" sz="1200" dirty="0"/>
                  <a:t> * </a:t>
                </a:r>
                <a14:m>
                  <m:oMath xmlns:m="http://schemas.openxmlformats.org/officeDocument/2006/math">
                    <m:f>
                      <m:fPr>
                        <m:ctrlPr>
                          <a:rPr lang="en-US" sz="1200" i="1" smtClean="0">
                            <a:latin typeface="Cambria Math" panose="02040503050406030204" pitchFamily="18" charset="0"/>
                          </a:rPr>
                        </m:ctrlPr>
                      </m:fPr>
                      <m:num>
                        <m:r>
                          <a:rPr lang="en-US" sz="1200" i="1" smtClean="0">
                            <a:latin typeface="Cambria Math" panose="02040503050406030204" pitchFamily="18" charset="0"/>
                          </a:rPr>
                          <m:t>𝜕</m:t>
                        </m:r>
                        <m:r>
                          <a:rPr lang="en-US" sz="1200" b="0" i="1" smtClean="0">
                            <a:latin typeface="Cambria Math" panose="02040503050406030204" pitchFamily="18" charset="0"/>
                          </a:rPr>
                          <m:t>𝑙𝑜𝑠𝑠</m:t>
                        </m:r>
                        <m:r>
                          <a:rPr lang="en-US" sz="1200" b="0" i="1" smtClean="0">
                            <a:latin typeface="Cambria Math" panose="02040503050406030204" pitchFamily="18" charset="0"/>
                          </a:rPr>
                          <m:t>1</m:t>
                        </m:r>
                      </m:num>
                      <m:den>
                        <m:r>
                          <a:rPr lang="en-US" sz="1200" i="1">
                            <a:latin typeface="Cambria Math" panose="02040503050406030204" pitchFamily="18" charset="0"/>
                          </a:rPr>
                          <m:t>𝜕</m:t>
                        </m:r>
                        <m:r>
                          <a:rPr lang="en-US" sz="1200" b="0" i="1" smtClean="0">
                            <a:latin typeface="Cambria Math" panose="02040503050406030204" pitchFamily="18" charset="0"/>
                          </a:rPr>
                          <m:t>𝑥</m:t>
                        </m:r>
                      </m:den>
                    </m:f>
                  </m:oMath>
                </a14:m>
                <a:r>
                  <a:rPr lang="en-US" sz="1200" dirty="0"/>
                  <a:t> , </a:t>
                </a:r>
                <a:r>
                  <a:rPr lang="zh-CN" altLang="en-US" sz="1200" dirty="0"/>
                  <a:t>最小化</a:t>
                </a:r>
                <a:r>
                  <a:rPr lang="en-US" altLang="zh-CN" sz="1200" dirty="0"/>
                  <a:t>loss1</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dirty="0"/>
                  <a:t>Parameter</a:t>
                </a:r>
                <a:r>
                  <a:rPr lang="en-US" altLang="zh-CN" sz="1200" b="0" baseline="0" dirty="0"/>
                  <a:t> </a:t>
                </a:r>
                <a14:m>
                  <m:oMath xmlns:m="http://schemas.openxmlformats.org/officeDocument/2006/math">
                    <m:sSub>
                      <m:sSubPr>
                        <m:ctrlPr>
                          <a:rPr lang="en-US" sz="1200" b="1" i="1" smtClean="0">
                            <a:latin typeface="Cambria Math" panose="02040503050406030204" pitchFamily="18" charset="0"/>
                          </a:rPr>
                        </m:ctrlPr>
                      </m:sSubPr>
                      <m:e>
                        <m:r>
                          <a:rPr lang="en-US" sz="1200" b="1" i="1">
                            <a:latin typeface="Cambria Math" panose="02040503050406030204" pitchFamily="18" charset="0"/>
                            <a:ea typeface="Cambria Math" panose="02040503050406030204" pitchFamily="18" charset="0"/>
                          </a:rPr>
                          <m:t>𝜽</m:t>
                        </m:r>
                      </m:e>
                      <m:sub>
                        <m:r>
                          <a:rPr lang="en-US" sz="1200" b="1" i="1">
                            <a:latin typeface="Cambria Math" panose="02040503050406030204" pitchFamily="18" charset="0"/>
                          </a:rPr>
                          <m:t>𝒉</m:t>
                        </m:r>
                      </m:sub>
                    </m:sSub>
                  </m:oMath>
                </a14:m>
                <a:r>
                  <a:rPr lang="en-US" sz="1200" dirty="0"/>
                  <a:t> is optimized to maximize the loss of the domain classifier</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梯度反转， </a:t>
                </a:r>
                <a:r>
                  <a:rPr lang="en-US" altLang="zh-CN" sz="1200" dirty="0"/>
                  <a:t>GRL</a:t>
                </a:r>
                <a:r>
                  <a:rPr lang="zh-CN" altLang="en-US" sz="1200" dirty="0"/>
                  <a:t>下面的参数优化</a:t>
                </a:r>
                <a:r>
                  <a:rPr lang="en-US" altLang="zh-CN" sz="1200" dirty="0"/>
                  <a:t>loss</a:t>
                </a:r>
                <a:r>
                  <a:rPr lang="zh-CN" altLang="en-US" sz="1200" dirty="0"/>
                  <a:t>是通过  </a:t>
                </a:r>
                <a:r>
                  <a:rPr lang="en-US" altLang="zh-CN" sz="1200" dirty="0"/>
                  <a:t>x = x - </a:t>
                </a:r>
                <a:r>
                  <a:rPr lang="en-US" altLang="zh-CN" sz="1200" baseline="0" dirty="0"/>
                  <a:t> </a:t>
                </a:r>
                <a:r>
                  <a:rPr lang="en-US" altLang="zh-CN" sz="1200" dirty="0"/>
                  <a:t>lr * </a:t>
                </a:r>
                <a14:m>
                  <m:oMath xmlns:m="http://schemas.openxmlformats.org/officeDocument/2006/math">
                    <m:f>
                      <m:fPr>
                        <m:ctrlPr>
                          <a:rPr lang="en-US" sz="1200" i="1" smtClean="0">
                            <a:latin typeface="Cambria Math" panose="02040503050406030204" pitchFamily="18" charset="0"/>
                          </a:rPr>
                        </m:ctrlPr>
                      </m:fPr>
                      <m:num>
                        <m:r>
                          <a:rPr lang="en-US" sz="1200" i="1" smtClean="0">
                            <a:latin typeface="Cambria Math" panose="02040503050406030204" pitchFamily="18" charset="0"/>
                          </a:rPr>
                          <m:t>𝜕</m:t>
                        </m:r>
                        <m:r>
                          <a:rPr lang="en-US" sz="1200" b="0" i="1" smtClean="0">
                            <a:latin typeface="Cambria Math" panose="02040503050406030204" pitchFamily="18" charset="0"/>
                          </a:rPr>
                          <m:t>𝑙𝑜𝑠𝑠</m:t>
                        </m:r>
                        <m:r>
                          <a:rPr lang="en-US" sz="1200" b="0" i="1" smtClean="0">
                            <a:latin typeface="Cambria Math" panose="02040503050406030204" pitchFamily="18" charset="0"/>
                          </a:rPr>
                          <m:t>1</m:t>
                        </m:r>
                      </m:num>
                      <m:den>
                        <m:r>
                          <a:rPr lang="en-US" sz="1200" i="1">
                            <a:latin typeface="Cambria Math" panose="02040503050406030204" pitchFamily="18" charset="0"/>
                          </a:rPr>
                          <m:t>𝜕</m:t>
                        </m:r>
                        <m:r>
                          <a:rPr lang="en-US" sz="1200" b="0" i="1" smtClean="0">
                            <a:latin typeface="Cambria Math" panose="02040503050406030204" pitchFamily="18" charset="0"/>
                          </a:rPr>
                          <m:t>𝑥</m:t>
                        </m:r>
                      </m:den>
                    </m:f>
                    <m:r>
                      <a:rPr lang="en-US" sz="1200" b="0" i="1" smtClean="0">
                        <a:latin typeface="Cambria Math" panose="02040503050406030204" pitchFamily="18" charset="0"/>
                      </a:rPr>
                      <m:t> </m:t>
                    </m:r>
                    <m:r>
                      <a:rPr lang="zh-CN" altLang="en-US" sz="1200" b="0" i="1" smtClean="0">
                        <a:latin typeface="Cambria Math" panose="02040503050406030204" pitchFamily="18" charset="0"/>
                      </a:rPr>
                      <m:t>∗</m:t>
                    </m:r>
                    <m:r>
                      <a:rPr lang="zh-CN" altLang="en-US" sz="1200" b="0" i="1" smtClean="0">
                        <a:latin typeface="Cambria Math" panose="02040503050406030204" pitchFamily="18" charset="0"/>
                      </a:rPr>
                      <m:t>（</m:t>
                    </m:r>
                    <m:r>
                      <a:rPr lang="en-US" altLang="zh-CN" sz="1200" b="0" i="1" smtClean="0">
                        <a:latin typeface="Cambria Math" panose="02040503050406030204" pitchFamily="18" charset="0"/>
                      </a:rPr>
                      <m:t>−</m:t>
                    </m:r>
                    <m:r>
                      <a:rPr lang="en-US" sz="1200" i="1" dirty="0" smtClean="0">
                        <a:latin typeface="Cambria Math" panose="02040503050406030204" pitchFamily="18" charset="0"/>
                      </a:rPr>
                      <m:t>𝜆</m:t>
                    </m:r>
                    <m:r>
                      <a:rPr lang="zh-CN" altLang="en-US" sz="1200" b="0" i="1" smtClean="0">
                        <a:latin typeface="Cambria Math" panose="02040503050406030204" pitchFamily="18" charset="0"/>
                      </a:rPr>
                      <m:t>）</m:t>
                    </m:r>
                  </m:oMath>
                </a14:m>
                <a:r>
                  <a:rPr lang="en-US" altLang="zh-CN" sz="1200" dirty="0"/>
                  <a:t> = x - </a:t>
                </a:r>
                <a:r>
                  <a:rPr lang="en-US" altLang="zh-CN" sz="1200" baseline="0" dirty="0"/>
                  <a:t> </a:t>
                </a:r>
                <a14:m>
                  <m:oMath xmlns:m="http://schemas.openxmlformats.org/officeDocument/2006/math">
                    <m:r>
                      <a:rPr lang="en-US" sz="1200" i="1" dirty="0" smtClean="0">
                        <a:latin typeface="Cambria Math" panose="02040503050406030204" pitchFamily="18" charset="0"/>
                      </a:rPr>
                      <m:t>𝜆</m:t>
                    </m:r>
                  </m:oMath>
                </a14:m>
                <a:r>
                  <a:rPr lang="zh-CN" altLang="en-US" sz="1200" dirty="0"/>
                  <a:t>* </a:t>
                </a:r>
                <a:r>
                  <a:rPr lang="en-US" altLang="zh-CN" sz="1200" dirty="0"/>
                  <a:t>lr * </a:t>
                </a:r>
                <a14:m>
                  <m:oMath xmlns:m="http://schemas.openxmlformats.org/officeDocument/2006/math">
                    <m:f>
                      <m:fPr>
                        <m:ctrlPr>
                          <a:rPr lang="en-US" sz="1200" i="1" smtClean="0">
                            <a:latin typeface="Cambria Math" panose="02040503050406030204" pitchFamily="18" charset="0"/>
                          </a:rPr>
                        </m:ctrlPr>
                      </m:fPr>
                      <m:num>
                        <m:r>
                          <a:rPr lang="en-US" sz="1200" i="1" smtClean="0">
                            <a:latin typeface="Cambria Math" panose="02040503050406030204" pitchFamily="18" charset="0"/>
                          </a:rPr>
                          <m:t>𝜕</m:t>
                        </m:r>
                        <m:r>
                          <a:rPr lang="zh-CN" altLang="en-US" sz="1200" i="1" smtClean="0">
                            <a:latin typeface="Cambria Math" panose="02040503050406030204" pitchFamily="18" charset="0"/>
                          </a:rPr>
                          <m:t>（</m:t>
                        </m:r>
                        <m:r>
                          <a:rPr lang="en-US" altLang="zh-CN" sz="1200" i="1" smtClean="0">
                            <a:latin typeface="Cambria Math" panose="02040503050406030204" pitchFamily="18" charset="0"/>
                          </a:rPr>
                          <m:t>−</m:t>
                        </m:r>
                        <m:r>
                          <a:rPr lang="en-US" sz="1200" b="0" i="1" smtClean="0">
                            <a:latin typeface="Cambria Math" panose="02040503050406030204" pitchFamily="18" charset="0"/>
                          </a:rPr>
                          <m:t>𝑙𝑜𝑠𝑠</m:t>
                        </m:r>
                        <m:r>
                          <a:rPr lang="en-US" sz="1200" b="0" i="1" smtClean="0">
                            <a:latin typeface="Cambria Math" panose="02040503050406030204" pitchFamily="18" charset="0"/>
                          </a:rPr>
                          <m:t>1</m:t>
                        </m:r>
                        <m:r>
                          <a:rPr lang="zh-CN" altLang="en-US" sz="1200" i="1" smtClean="0">
                            <a:latin typeface="Cambria Math" panose="02040503050406030204" pitchFamily="18" charset="0"/>
                          </a:rPr>
                          <m:t>）</m:t>
                        </m:r>
                      </m:num>
                      <m:den>
                        <m:r>
                          <a:rPr lang="en-US" sz="1200" i="1">
                            <a:latin typeface="Cambria Math" panose="02040503050406030204" pitchFamily="18" charset="0"/>
                          </a:rPr>
                          <m:t>𝜕</m:t>
                        </m:r>
                        <m:r>
                          <a:rPr lang="en-US" sz="1200" b="0" i="1" smtClean="0">
                            <a:latin typeface="Cambria Math" panose="02040503050406030204" pitchFamily="18" charset="0"/>
                          </a:rPr>
                          <m:t>𝑥</m:t>
                        </m:r>
                      </m:den>
                    </m:f>
                    <m:r>
                      <m:rPr>
                        <m:nor/>
                      </m:rPr>
                      <a:rPr lang="en-US" altLang="zh-CN" sz="1200" dirty="0" smtClean="0"/>
                      <m:t>= </m:t>
                    </m:r>
                    <m:r>
                      <m:rPr>
                        <m:nor/>
                      </m:rPr>
                      <a:rPr lang="en-US" altLang="zh-CN" sz="1200" dirty="0" smtClean="0"/>
                      <m:t>x</m:t>
                    </m:r>
                    <m:r>
                      <m:rPr>
                        <m:nor/>
                      </m:rPr>
                      <a:rPr lang="en-US" altLang="zh-CN" sz="1200" dirty="0" smtClean="0"/>
                      <m:t> −  </m:t>
                    </m:r>
                    <m:r>
                      <a:rPr lang="en-US" sz="1200" i="1" dirty="0" smtClean="0">
                        <a:latin typeface="Cambria Math" panose="02040503050406030204" pitchFamily="18" charset="0"/>
                      </a:rPr>
                      <m:t>𝜆</m:t>
                    </m:r>
                    <m:r>
                      <m:rPr>
                        <m:nor/>
                      </m:rPr>
                      <a:rPr lang="zh-CN" altLang="en-US" sz="1200" dirty="0" smtClean="0"/>
                      <m:t>∗ </m:t>
                    </m:r>
                    <m:r>
                      <m:rPr>
                        <m:nor/>
                      </m:rPr>
                      <a:rPr lang="en-US" altLang="zh-CN" sz="1200" dirty="0" smtClean="0"/>
                      <m:t>lr</m:t>
                    </m:r>
                    <m:r>
                      <m:rPr>
                        <m:nor/>
                      </m:rPr>
                      <a:rPr lang="en-US" altLang="zh-CN" sz="1200" dirty="0" smtClean="0"/>
                      <m:t> ∗ </m:t>
                    </m:r>
                    <m:f>
                      <m:fPr>
                        <m:ctrlPr>
                          <a:rPr lang="en-US" sz="1200" i="1" smtClean="0">
                            <a:latin typeface="Cambria Math" panose="02040503050406030204" pitchFamily="18" charset="0"/>
                          </a:rPr>
                        </m:ctrlPr>
                      </m:fPr>
                      <m:num>
                        <m:r>
                          <a:rPr lang="en-US" sz="1200" i="1" smtClean="0">
                            <a:latin typeface="Cambria Math" panose="02040503050406030204" pitchFamily="18" charset="0"/>
                          </a:rPr>
                          <m:t>𝜕</m:t>
                        </m:r>
                        <m:r>
                          <a:rPr lang="en-US" sz="1200" b="0" i="1" smtClean="0">
                            <a:latin typeface="Cambria Math" panose="02040503050406030204" pitchFamily="18" charset="0"/>
                          </a:rPr>
                          <m:t>𝑙𝑜𝑠𝑠</m:t>
                        </m:r>
                        <m:r>
                          <a:rPr lang="en-US" sz="1200" b="0" i="1" smtClean="0">
                            <a:latin typeface="Cambria Math" panose="02040503050406030204" pitchFamily="18" charset="0"/>
                          </a:rPr>
                          <m:t>2</m:t>
                        </m:r>
                      </m:num>
                      <m:den>
                        <m:r>
                          <a:rPr lang="en-US" sz="1200" i="1">
                            <a:latin typeface="Cambria Math" panose="02040503050406030204" pitchFamily="18" charset="0"/>
                          </a:rPr>
                          <m:t>𝜕</m:t>
                        </m:r>
                        <m:r>
                          <a:rPr lang="en-US" sz="1200" b="0" i="1" smtClean="0">
                            <a:latin typeface="Cambria Math" panose="02040503050406030204" pitchFamily="18" charset="0"/>
                          </a:rPr>
                          <m:t>𝑥</m:t>
                        </m:r>
                      </m:den>
                    </m:f>
                    <m:r>
                      <a:rPr lang="en-US" sz="1200" b="0" i="1" smtClean="0">
                        <a:latin typeface="Cambria Math" panose="02040503050406030204" pitchFamily="18" charset="0"/>
                      </a:rPr>
                      <m:t> </m:t>
                    </m:r>
                    <m:r>
                      <m:rPr>
                        <m:nor/>
                      </m:rPr>
                      <a:rPr lang="en-US" altLang="zh-CN" sz="1200" dirty="0" smtClean="0"/>
                      <m:t>, </m:t>
                    </m:r>
                  </m:oMath>
                </a14:m>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因为</a:t>
                </a:r>
                <a:r>
                  <a:rPr lang="en-US" altLang="zh-CN" sz="1200" dirty="0"/>
                  <a:t>loss2=-loss1</a:t>
                </a:r>
                <a:r>
                  <a:rPr lang="zh-CN" altLang="en-US" sz="1200" dirty="0"/>
                  <a:t>，所以最小化</a:t>
                </a:r>
                <a:r>
                  <a:rPr lang="en-US" altLang="zh-CN" sz="1200" dirty="0"/>
                  <a:t>loss2</a:t>
                </a:r>
                <a:r>
                  <a:rPr lang="zh-CN" altLang="en-US" sz="1200" dirty="0"/>
                  <a:t>相当于最大化</a:t>
                </a:r>
                <a:r>
                  <a:rPr lang="en-US" altLang="zh-CN" sz="1200" dirty="0"/>
                  <a:t>loss1</a:t>
                </a:r>
                <a:endParaRPr lang="en-US" sz="1200" dirty="0"/>
              </a:p>
            </p:txBody>
          </p:sp>
        </mc:Choice>
        <mc:Fallback xmlns="">
          <p:sp>
            <p:nvSpPr>
              <p:cNvPr id="3" name="Notes Placeholder 2"/>
              <p:cNvSpPr>
                <a:spLocks noGrp="1"/>
              </p:cNvSpPr>
              <p:nvPr>
                <p:ph type="body" idx="1"/>
              </p:nvPr>
            </p:nvSpPr>
            <p:spPr/>
            <p:txBody>
              <a:bodyPr/>
              <a:lstStyle/>
              <a:p>
                <a:r>
                  <a:rPr lang="en-US" sz="1200" dirty="0" smtClean="0"/>
                  <a:t>Gradient Reversal Layer (GRL)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Forward</a:t>
                </a:r>
                <a:r>
                  <a:rPr lang="en-US" sz="1200" baseline="0" dirty="0" smtClean="0"/>
                  <a:t> stage:  identity function </a:t>
                </a:r>
                <a:r>
                  <a:rPr lang="en-US" sz="1200" i="0">
                    <a:latin typeface="Cambria Math" panose="02040503050406030204" pitchFamily="18" charset="0"/>
                  </a:rPr>
                  <a:t>𝑄</a:t>
                </a:r>
                <a:r>
                  <a:rPr lang="en-US" sz="1200" i="0" smtClean="0">
                    <a:latin typeface="Cambria Math" panose="02040503050406030204" pitchFamily="18" charset="0"/>
                  </a:rPr>
                  <a:t>_</a:t>
                </a:r>
                <a:r>
                  <a:rPr lang="en-US" sz="1200" i="0">
                    <a:latin typeface="Cambria Math" panose="02040503050406030204" pitchFamily="18" charset="0"/>
                  </a:rPr>
                  <a:t>𝜆 (</a:t>
                </a:r>
                <a:r>
                  <a:rPr lang="en-US" sz="1200" b="0" i="0" smtClean="0">
                    <a:latin typeface="Cambria Math" panose="02040503050406030204" pitchFamily="18" charset="0"/>
                  </a:rPr>
                  <a:t>𝑥)=𝑥</a:t>
                </a:r>
                <a:r>
                  <a:rPr lang="en-US" sz="1200" b="0" dirty="0" smtClean="0"/>
                  <a:t>, here </a:t>
                </a:r>
                <a:r>
                  <a:rPr lang="en-US" sz="1200" i="0">
                    <a:latin typeface="Cambria Math" panose="02040503050406030204" pitchFamily="18" charset="0"/>
                  </a:rPr>
                  <a:t>𝑄</a:t>
                </a:r>
                <a:r>
                  <a:rPr lang="en-US" sz="1200" i="0" smtClean="0">
                    <a:latin typeface="Cambria Math" panose="02040503050406030204" pitchFamily="18" charset="0"/>
                  </a:rPr>
                  <a:t>_</a:t>
                </a:r>
                <a:r>
                  <a:rPr lang="en-US" sz="1200" i="0">
                    <a:latin typeface="Cambria Math" panose="02040503050406030204" pitchFamily="18" charset="0"/>
                  </a:rPr>
                  <a:t>𝜆 (𝑣</a:t>
                </a:r>
                <a:r>
                  <a:rPr lang="en-US" sz="1200" i="0" smtClean="0">
                    <a:latin typeface="Cambria Math" panose="02040503050406030204" pitchFamily="18" charset="0"/>
                  </a:rPr>
                  <a:t>_</a:t>
                </a:r>
                <a:r>
                  <a:rPr lang="en-US" sz="1200" i="0">
                    <a:latin typeface="Cambria Math" panose="02040503050406030204" pitchFamily="18" charset="0"/>
                  </a:rPr>
                  <a:t>𝑑</a:t>
                </a:r>
                <a:r>
                  <a:rPr lang="en-US" sz="1200" b="0" i="0" smtClean="0">
                    <a:latin typeface="Cambria Math" panose="02040503050406030204" pitchFamily="18" charset="0"/>
                  </a:rPr>
                  <a:t> )=</a:t>
                </a:r>
                <a:r>
                  <a:rPr lang="en-US" sz="1200" i="0">
                    <a:latin typeface="Cambria Math" panose="02040503050406030204" pitchFamily="18" charset="0"/>
                  </a:rPr>
                  <a:t>𝑣</a:t>
                </a:r>
                <a:r>
                  <a:rPr lang="en-US" sz="1200" i="0" smtClean="0">
                    <a:latin typeface="Cambria Math" panose="02040503050406030204" pitchFamily="18" charset="0"/>
                  </a:rPr>
                  <a:t>_</a:t>
                </a:r>
                <a:r>
                  <a:rPr lang="en-US" sz="1200" i="0">
                    <a:latin typeface="Cambria Math" panose="02040503050406030204" pitchFamily="18" charset="0"/>
                  </a:rPr>
                  <a:t>𝑑</a:t>
                </a:r>
                <a:r>
                  <a:rPr lang="en-US" sz="1200" b="0" dirty="0" smtClean="0"/>
                  <a:t> = </a:t>
                </a:r>
                <a:r>
                  <a:rPr lang="en-US" b="0" i="0">
                    <a:latin typeface="Cambria Math" panose="02040503050406030204" pitchFamily="18" charset="0"/>
                  </a:rPr>
                  <a:t>𝑣 ̂</a:t>
                </a:r>
                <a:r>
                  <a:rPr lang="en-US" b="0" i="0" smtClean="0">
                    <a:latin typeface="Cambria Math" panose="02040503050406030204" pitchFamily="18" charset="0"/>
                  </a:rPr>
                  <a:t>_</a:t>
                </a:r>
                <a:r>
                  <a:rPr lang="en-US" b="0" i="0">
                    <a:latin typeface="Cambria Math" panose="02040503050406030204" pitchFamily="18" charset="0"/>
                  </a:rPr>
                  <a:t>𝑑</a:t>
                </a:r>
                <a:endParaRPr lang="en-US" sz="12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Backward stage (gradient): </a:t>
                </a:r>
                <a:r>
                  <a:rPr lang="en-US" sz="1200" i="0" smtClean="0">
                    <a:latin typeface="Cambria Math" panose="02040503050406030204" pitchFamily="18" charset="0"/>
                  </a:rPr>
                  <a:t>(</a:t>
                </a:r>
                <a:r>
                  <a:rPr lang="en-US" sz="1200" i="0" smtClean="0">
                    <a:latin typeface="Cambria Math" panose="02040503050406030204" pitchFamily="18" charset="0"/>
                  </a:rPr>
                  <a:t>𝜕</a:t>
                </a:r>
                <a:r>
                  <a:rPr lang="en-US" sz="1200" i="0">
                    <a:latin typeface="Cambria Math" panose="02040503050406030204" pitchFamily="18" charset="0"/>
                  </a:rPr>
                  <a:t>𝑄_𝜆 (𝑥)</a:t>
                </a:r>
                <a:r>
                  <a:rPr lang="en-US" sz="1200" i="0" smtClean="0">
                    <a:latin typeface="Cambria Math" panose="02040503050406030204" pitchFamily="18" charset="0"/>
                  </a:rPr>
                  <a:t>)/</a:t>
                </a:r>
                <a:r>
                  <a:rPr lang="en-US" sz="1200" i="0">
                    <a:latin typeface="Cambria Math" panose="02040503050406030204" pitchFamily="18" charset="0"/>
                  </a:rPr>
                  <a:t>𝜕</a:t>
                </a:r>
                <a:r>
                  <a:rPr lang="en-US" sz="1200" b="0" i="0" smtClean="0">
                    <a:latin typeface="Cambria Math" panose="02040503050406030204" pitchFamily="18" charset="0"/>
                  </a:rPr>
                  <a:t>𝑥=−</a:t>
                </a:r>
                <a:r>
                  <a:rPr lang="en-US" sz="1200" i="0" dirty="0" smtClean="0">
                    <a:latin typeface="Cambria Math" panose="02040503050406030204" pitchFamily="18" charset="0"/>
                  </a:rPr>
                  <a:t>𝜆</a:t>
                </a:r>
                <a:r>
                  <a:rPr lang="en-US" sz="1200" b="0" i="0" dirty="0" smtClean="0">
                    <a:latin typeface="Cambria Math" panose="02040503050406030204" pitchFamily="18" charset="0"/>
                  </a:rPr>
                  <a:t>𝐼</a:t>
                </a:r>
                <a:r>
                  <a:rPr lang="zh-CN" altLang="en-US" sz="1200" b="0" dirty="0" smtClean="0"/>
                  <a:t>， 梯度反转了</a:t>
                </a:r>
                <a:r>
                  <a:rPr lang="en-US" sz="1200" i="0" dirty="0" smtClean="0">
                    <a:latin typeface="Cambria Math" panose="02040503050406030204" pitchFamily="18" charset="0"/>
                  </a:rPr>
                  <a:t>𝜆</a:t>
                </a:r>
                <a:r>
                  <a:rPr lang="zh-CN" altLang="en-US" sz="1200" b="0" dirty="0" smtClean="0"/>
                  <a:t>倍</a:t>
                </a:r>
                <a:endParaRPr lang="en-US" sz="1200"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1" dirty="0" smtClean="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dirty="0" smtClean="0"/>
                  <a:t>Parameter</a:t>
                </a:r>
                <a:r>
                  <a:rPr lang="en-US" altLang="zh-CN" sz="1200" b="0" baseline="0" dirty="0" smtClean="0"/>
                  <a:t> </a:t>
                </a:r>
                <a:r>
                  <a:rPr lang="en-US" sz="1200" b="1" i="0">
                    <a:latin typeface="Cambria Math" panose="02040503050406030204" pitchFamily="18" charset="0"/>
                    <a:ea typeface="Cambria Math" panose="02040503050406030204" pitchFamily="18" charset="0"/>
                  </a:rPr>
                  <a:t>𝜽</a:t>
                </a:r>
                <a:r>
                  <a:rPr lang="en-US" sz="1200" b="1" i="0" smtClean="0">
                    <a:latin typeface="Cambria Math" panose="02040503050406030204" pitchFamily="18" charset="0"/>
                    <a:ea typeface="Cambria Math" panose="02040503050406030204" pitchFamily="18" charset="0"/>
                  </a:rPr>
                  <a:t>_</a:t>
                </a:r>
                <a:r>
                  <a:rPr lang="en-US" sz="1200" b="1" i="0">
                    <a:latin typeface="Cambria Math" panose="02040503050406030204" pitchFamily="18" charset="0"/>
                    <a:ea typeface="Cambria Math" panose="02040503050406030204" pitchFamily="18" charset="0"/>
                  </a:rPr>
                  <a:t>𝒛</a:t>
                </a:r>
                <a:r>
                  <a:rPr lang="en-US" sz="1200" b="0" i="0" smtClean="0">
                    <a:latin typeface="Cambria Math" panose="02040503050406030204" pitchFamily="18" charset="0"/>
                    <a:ea typeface="Cambria Math" panose="02040503050406030204" pitchFamily="18" charset="0"/>
                  </a:rPr>
                  <a:t>  </a:t>
                </a:r>
                <a:r>
                  <a:rPr lang="en-US" sz="1200" dirty="0" smtClean="0"/>
                  <a:t> is optimized to minimize the loss of the domain </a:t>
                </a:r>
                <a:r>
                  <a:rPr lang="en-US" sz="1200" dirty="0" smtClean="0"/>
                  <a:t>classifier</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假设</a:t>
                </a:r>
                <a:r>
                  <a:rPr lang="en-US" altLang="zh-CN" sz="1200" dirty="0" smtClean="0"/>
                  <a:t>domain classifier</a:t>
                </a:r>
                <a:r>
                  <a:rPr lang="zh-CN" altLang="en-US" sz="1200" dirty="0" smtClean="0"/>
                  <a:t>的损失函数为</a:t>
                </a:r>
                <a:r>
                  <a:rPr lang="en-US" altLang="zh-CN" sz="1200" dirty="0" smtClean="0"/>
                  <a:t>loss1</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正常的梯度下降，</a:t>
                </a:r>
                <a:r>
                  <a:rPr lang="en-US" altLang="zh-CN" sz="1200" dirty="0" smtClean="0"/>
                  <a:t>GRL</a:t>
                </a:r>
                <a:r>
                  <a:rPr lang="zh-CN" altLang="en-US" sz="1200" dirty="0" smtClean="0"/>
                  <a:t>上面的参数优化</a:t>
                </a:r>
                <a:r>
                  <a:rPr lang="en-US" altLang="zh-CN" sz="1200" dirty="0" smtClean="0"/>
                  <a:t>loss</a:t>
                </a:r>
                <a:r>
                  <a:rPr lang="zh-CN" altLang="en-US" sz="1200" dirty="0" smtClean="0"/>
                  <a:t>是通过</a:t>
                </a:r>
                <a:r>
                  <a:rPr lang="zh-CN" altLang="en-US" sz="1200" baseline="0" dirty="0" smtClean="0"/>
                  <a:t> </a:t>
                </a:r>
                <a:r>
                  <a:rPr lang="en-US" altLang="zh-CN" sz="1200" dirty="0" smtClean="0"/>
                  <a:t>x = x – </a:t>
                </a:r>
                <a:r>
                  <a:rPr lang="en-US" altLang="zh-CN" sz="1200" dirty="0" err="1" smtClean="0"/>
                  <a:t>lr</a:t>
                </a:r>
                <a:r>
                  <a:rPr lang="en-US" altLang="zh-CN" sz="1200" dirty="0" smtClean="0"/>
                  <a:t> * </a:t>
                </a:r>
                <a:r>
                  <a:rPr lang="en-US" sz="1200" i="0" smtClean="0">
                    <a:latin typeface="Cambria Math" panose="02040503050406030204" pitchFamily="18" charset="0"/>
                  </a:rPr>
                  <a:t>𝜕</a:t>
                </a:r>
                <a:r>
                  <a:rPr lang="en-US" sz="1200" b="0" i="0" smtClean="0">
                    <a:latin typeface="Cambria Math" panose="02040503050406030204" pitchFamily="18" charset="0"/>
                  </a:rPr>
                  <a:t>𝑙𝑜𝑠𝑠1/</a:t>
                </a:r>
                <a:r>
                  <a:rPr lang="en-US" sz="1200" i="0">
                    <a:latin typeface="Cambria Math" panose="02040503050406030204" pitchFamily="18" charset="0"/>
                  </a:rPr>
                  <a:t>𝜕</a:t>
                </a:r>
                <a:r>
                  <a:rPr lang="en-US" sz="1200" b="0" i="0" smtClean="0">
                    <a:latin typeface="Cambria Math" panose="02040503050406030204" pitchFamily="18" charset="0"/>
                  </a:rPr>
                  <a:t>𝑥</a:t>
                </a:r>
                <a:r>
                  <a:rPr lang="en-US" sz="1200" dirty="0" smtClean="0"/>
                  <a:t> , </a:t>
                </a:r>
                <a:r>
                  <a:rPr lang="zh-CN" altLang="en-US" sz="1200" dirty="0" smtClean="0"/>
                  <a:t>最小化</a:t>
                </a:r>
                <a:r>
                  <a:rPr lang="en-US" altLang="zh-CN" sz="1200" dirty="0" smtClean="0"/>
                  <a:t>loss1</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dirty="0" smtClean="0"/>
                  <a:t>Parameter</a:t>
                </a:r>
                <a:r>
                  <a:rPr lang="en-US" altLang="zh-CN" sz="1200" b="0" baseline="0" dirty="0" smtClean="0"/>
                  <a:t> </a:t>
                </a:r>
                <a:r>
                  <a:rPr lang="en-US" sz="1200" b="1" i="0">
                    <a:latin typeface="Cambria Math" panose="02040503050406030204" pitchFamily="18" charset="0"/>
                    <a:ea typeface="Cambria Math" panose="02040503050406030204" pitchFamily="18" charset="0"/>
                  </a:rPr>
                  <a:t>𝜽</a:t>
                </a:r>
                <a:r>
                  <a:rPr lang="en-US" sz="1200" b="1" i="0" smtClean="0">
                    <a:latin typeface="Cambria Math" panose="02040503050406030204" pitchFamily="18" charset="0"/>
                    <a:ea typeface="Cambria Math" panose="02040503050406030204" pitchFamily="18" charset="0"/>
                  </a:rPr>
                  <a:t>_</a:t>
                </a:r>
                <a:r>
                  <a:rPr lang="en-US" sz="1200" b="1" i="0">
                    <a:latin typeface="Cambria Math" panose="02040503050406030204" pitchFamily="18" charset="0"/>
                  </a:rPr>
                  <a:t>𝒉</a:t>
                </a:r>
                <a:r>
                  <a:rPr lang="en-US" sz="1200" dirty="0" smtClean="0"/>
                  <a:t> is </a:t>
                </a:r>
                <a:r>
                  <a:rPr lang="en-US" sz="1200" dirty="0"/>
                  <a:t>optimized to maximize the loss of the </a:t>
                </a:r>
                <a:r>
                  <a:rPr lang="en-US" sz="1200" dirty="0" smtClean="0"/>
                  <a:t>domain </a:t>
                </a:r>
                <a:r>
                  <a:rPr lang="en-US" sz="1200" dirty="0" smtClean="0"/>
                  <a:t>classifier</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梯度反转， </a:t>
                </a:r>
                <a:r>
                  <a:rPr lang="en-US" altLang="zh-CN" sz="1200" dirty="0" smtClean="0"/>
                  <a:t>GRL</a:t>
                </a:r>
                <a:r>
                  <a:rPr lang="zh-CN" altLang="en-US" sz="1200" dirty="0" smtClean="0"/>
                  <a:t>下面的参数优化</a:t>
                </a:r>
                <a:r>
                  <a:rPr lang="en-US" altLang="zh-CN" sz="1200" dirty="0" smtClean="0"/>
                  <a:t>loss</a:t>
                </a:r>
                <a:r>
                  <a:rPr lang="zh-CN" altLang="en-US" sz="1200" dirty="0" smtClean="0"/>
                  <a:t>是通过  </a:t>
                </a:r>
                <a:r>
                  <a:rPr lang="en-US" altLang="zh-CN" sz="1200" dirty="0" smtClean="0"/>
                  <a:t>x = x - </a:t>
                </a:r>
                <a:r>
                  <a:rPr lang="en-US" altLang="zh-CN" sz="1200" baseline="0" dirty="0" smtClean="0"/>
                  <a:t> </a:t>
                </a:r>
                <a:r>
                  <a:rPr lang="en-US" altLang="zh-CN" sz="1200" dirty="0" smtClean="0"/>
                  <a:t>lr</a:t>
                </a:r>
                <a:r>
                  <a:rPr lang="en-US" altLang="zh-CN" sz="1200" dirty="0" smtClean="0"/>
                  <a:t> * </a:t>
                </a:r>
                <a:r>
                  <a:rPr lang="en-US" sz="1200" i="0" smtClean="0">
                    <a:latin typeface="Cambria Math" panose="02040503050406030204" pitchFamily="18" charset="0"/>
                  </a:rPr>
                  <a:t>𝜕</a:t>
                </a:r>
                <a:r>
                  <a:rPr lang="en-US" sz="1200" b="0" i="0" smtClean="0">
                    <a:latin typeface="Cambria Math" panose="02040503050406030204" pitchFamily="18" charset="0"/>
                  </a:rPr>
                  <a:t>𝑙𝑜𝑠𝑠</a:t>
                </a:r>
                <a:r>
                  <a:rPr lang="en-US" sz="1200" b="0" i="0" smtClean="0">
                    <a:latin typeface="Cambria Math" panose="02040503050406030204" pitchFamily="18" charset="0"/>
                  </a:rPr>
                  <a:t>1/</a:t>
                </a:r>
                <a:r>
                  <a:rPr lang="en-US" sz="1200" i="0">
                    <a:latin typeface="Cambria Math" panose="02040503050406030204" pitchFamily="18" charset="0"/>
                  </a:rPr>
                  <a:t>𝜕</a:t>
                </a:r>
                <a:r>
                  <a:rPr lang="en-US" sz="1200" b="0" i="0" smtClean="0">
                    <a:latin typeface="Cambria Math" panose="02040503050406030204" pitchFamily="18" charset="0"/>
                  </a:rPr>
                  <a:t>𝑥</a:t>
                </a:r>
                <a:r>
                  <a:rPr lang="en-US" sz="1200" b="0" i="0" smtClean="0">
                    <a:latin typeface="Cambria Math" panose="02040503050406030204" pitchFamily="18" charset="0"/>
                  </a:rPr>
                  <a:t>  </a:t>
                </a:r>
                <a:r>
                  <a:rPr lang="zh-CN" altLang="en-US" sz="1200" b="0" i="0" smtClean="0">
                    <a:latin typeface="Cambria Math" panose="02040503050406030204" pitchFamily="18" charset="0"/>
                  </a:rPr>
                  <a:t>*（</a:t>
                </a:r>
                <a:r>
                  <a:rPr lang="en-US" altLang="zh-CN" sz="1200" b="0" i="0" smtClean="0">
                    <a:latin typeface="Cambria Math" panose="02040503050406030204" pitchFamily="18" charset="0"/>
                  </a:rPr>
                  <a:t>−</a:t>
                </a:r>
                <a:r>
                  <a:rPr lang="en-US" sz="1200" i="0" dirty="0" smtClean="0">
                    <a:latin typeface="Cambria Math" panose="02040503050406030204" pitchFamily="18" charset="0"/>
                  </a:rPr>
                  <a:t>𝜆</a:t>
                </a:r>
                <a:r>
                  <a:rPr lang="zh-CN" altLang="en-US" sz="1200" b="0" i="0" smtClean="0">
                    <a:latin typeface="Cambria Math" panose="02040503050406030204" pitchFamily="18" charset="0"/>
                  </a:rPr>
                  <a:t>）</a:t>
                </a:r>
                <a:r>
                  <a:rPr lang="en-US" altLang="zh-CN" sz="1200" dirty="0" smtClean="0"/>
                  <a:t> = x - </a:t>
                </a:r>
                <a:r>
                  <a:rPr lang="en-US" altLang="zh-CN" sz="1200" baseline="0" dirty="0" smtClean="0"/>
                  <a:t> </a:t>
                </a:r>
                <a:r>
                  <a:rPr lang="en-US" sz="1200" i="0" dirty="0" smtClean="0">
                    <a:latin typeface="Cambria Math" panose="02040503050406030204" pitchFamily="18" charset="0"/>
                  </a:rPr>
                  <a:t>𝜆</a:t>
                </a:r>
                <a:r>
                  <a:rPr lang="zh-CN" altLang="en-US" sz="1200" dirty="0" smtClean="0"/>
                  <a:t>* </a:t>
                </a:r>
                <a:r>
                  <a:rPr lang="en-US" altLang="zh-CN" sz="1200" dirty="0" smtClean="0"/>
                  <a:t>lr </a:t>
                </a:r>
                <a:r>
                  <a:rPr lang="en-US" altLang="zh-CN" sz="1200" dirty="0" smtClean="0"/>
                  <a:t>* </a:t>
                </a:r>
                <a:r>
                  <a:rPr lang="en-US" sz="1200" i="0" smtClean="0">
                    <a:latin typeface="Cambria Math" panose="02040503050406030204" pitchFamily="18" charset="0"/>
                  </a:rPr>
                  <a:t>(𝜕</a:t>
                </a:r>
                <a:r>
                  <a:rPr lang="zh-CN" altLang="en-US" sz="1200" i="0" smtClean="0">
                    <a:latin typeface="Cambria Math" panose="02040503050406030204" pitchFamily="18" charset="0"/>
                  </a:rPr>
                  <a:t>（</a:t>
                </a:r>
                <a:r>
                  <a:rPr lang="en-US" altLang="zh-CN" sz="1200" i="0" smtClean="0">
                    <a:latin typeface="Cambria Math" panose="02040503050406030204" pitchFamily="18" charset="0"/>
                  </a:rPr>
                  <a:t>−</a:t>
                </a:r>
                <a:r>
                  <a:rPr lang="en-US" sz="1200" b="0" i="0" smtClean="0">
                    <a:latin typeface="Cambria Math" panose="02040503050406030204" pitchFamily="18" charset="0"/>
                  </a:rPr>
                  <a:t>𝑙𝑜𝑠𝑠1</a:t>
                </a:r>
                <a:r>
                  <a:rPr lang="zh-CN" altLang="en-US" sz="1200" i="0" smtClean="0">
                    <a:latin typeface="Cambria Math" panose="02040503050406030204" pitchFamily="18" charset="0"/>
                  </a:rPr>
                  <a:t>）</a:t>
                </a:r>
                <a:r>
                  <a:rPr lang="en-US" altLang="zh-CN" sz="1200" i="0" smtClean="0">
                    <a:latin typeface="Cambria Math" panose="02040503050406030204" pitchFamily="18" charset="0"/>
                  </a:rPr>
                  <a:t>)/</a:t>
                </a:r>
                <a:r>
                  <a:rPr lang="en-US" sz="1200" i="0">
                    <a:latin typeface="Cambria Math" panose="02040503050406030204" pitchFamily="18" charset="0"/>
                  </a:rPr>
                  <a:t>𝜕</a:t>
                </a:r>
                <a:r>
                  <a:rPr lang="en-US" sz="1200" b="0" i="0" smtClean="0">
                    <a:latin typeface="Cambria Math" panose="02040503050406030204" pitchFamily="18" charset="0"/>
                  </a:rPr>
                  <a:t>𝑥</a:t>
                </a:r>
                <a:r>
                  <a:rPr lang="en-US" altLang="zh-CN" sz="1200" b="0" i="0" dirty="0" smtClean="0">
                    <a:latin typeface="Cambria Math" panose="02040503050406030204" pitchFamily="18" charset="0"/>
                  </a:rPr>
                  <a:t> "</a:t>
                </a:r>
                <a:r>
                  <a:rPr lang="en-US" altLang="zh-CN" sz="1200" i="0" dirty="0" smtClean="0">
                    <a:latin typeface="Cambria Math" panose="02040503050406030204" pitchFamily="18" charset="0"/>
                  </a:rPr>
                  <a:t>= x - </a:t>
                </a:r>
                <a:r>
                  <a:rPr lang="en-US" altLang="zh-CN" sz="1200" i="0" baseline="0" dirty="0" smtClean="0">
                    <a:latin typeface="Cambria Math" panose="02040503050406030204" pitchFamily="18" charset="0"/>
                  </a:rPr>
                  <a:t> " </a:t>
                </a:r>
                <a:r>
                  <a:rPr lang="en-US" sz="1200" i="0" dirty="0" smtClean="0">
                    <a:latin typeface="Cambria Math" panose="02040503050406030204" pitchFamily="18" charset="0"/>
                  </a:rPr>
                  <a:t>𝜆</a:t>
                </a:r>
                <a:r>
                  <a:rPr lang="zh-CN" altLang="en-US" sz="1200" i="0" dirty="0" smtClean="0">
                    <a:latin typeface="Cambria Math" panose="02040503050406030204" pitchFamily="18" charset="0"/>
                  </a:rPr>
                  <a:t>"* </a:t>
                </a:r>
                <a:r>
                  <a:rPr lang="en-US" altLang="zh-CN" sz="1200" i="0" dirty="0" smtClean="0">
                    <a:latin typeface="Cambria Math" panose="02040503050406030204" pitchFamily="18" charset="0"/>
                  </a:rPr>
                  <a:t>lr * </a:t>
                </a:r>
                <a:r>
                  <a:rPr lang="en-US" altLang="zh-CN" sz="1200" i="0" smtClean="0">
                    <a:latin typeface="Cambria Math" panose="02040503050406030204" pitchFamily="18" charset="0"/>
                  </a:rPr>
                  <a:t>" </a:t>
                </a:r>
                <a:r>
                  <a:rPr lang="en-US" sz="1200" i="0" smtClean="0">
                    <a:latin typeface="Cambria Math" panose="02040503050406030204" pitchFamily="18" charset="0"/>
                  </a:rPr>
                  <a:t> 𝜕</a:t>
                </a:r>
                <a:r>
                  <a:rPr lang="en-US" sz="1200" b="0" i="0" smtClean="0">
                    <a:latin typeface="Cambria Math" panose="02040503050406030204" pitchFamily="18" charset="0"/>
                  </a:rPr>
                  <a:t>𝑙𝑜𝑠𝑠2/</a:t>
                </a:r>
                <a:r>
                  <a:rPr lang="en-US" sz="1200" i="0">
                    <a:latin typeface="Cambria Math" panose="02040503050406030204" pitchFamily="18" charset="0"/>
                  </a:rPr>
                  <a:t>𝜕</a:t>
                </a:r>
                <a:r>
                  <a:rPr lang="en-US" sz="1200" b="0" i="0" smtClean="0">
                    <a:latin typeface="Cambria Math" panose="02040503050406030204" pitchFamily="18" charset="0"/>
                  </a:rPr>
                  <a:t>𝑥  </a:t>
                </a:r>
                <a:r>
                  <a:rPr lang="en-US" altLang="zh-CN" sz="1200" b="0" i="0" dirty="0" smtClean="0">
                    <a:latin typeface="Cambria Math" panose="02040503050406030204" pitchFamily="18" charset="0"/>
                  </a:rPr>
                  <a:t>"</a:t>
                </a:r>
                <a:r>
                  <a:rPr lang="en-US" altLang="zh-CN" sz="1200" i="0" dirty="0" smtClean="0">
                    <a:latin typeface="Cambria Math" panose="02040503050406030204" pitchFamily="18" charset="0"/>
                  </a:rPr>
                  <a:t>, </a:t>
                </a:r>
                <a:r>
                  <a:rPr lang="en-US" altLang="zh-CN" sz="1200" i="0" dirty="0" smtClean="0"/>
                  <a:t>"</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因为</a:t>
                </a:r>
                <a:r>
                  <a:rPr lang="en-US" altLang="zh-CN" sz="1200" dirty="0" smtClean="0"/>
                  <a:t>loss2=-loss1</a:t>
                </a:r>
                <a:r>
                  <a:rPr lang="zh-CN" altLang="en-US" sz="1200" dirty="0" smtClean="0"/>
                  <a:t>，所以最小化</a:t>
                </a:r>
                <a:r>
                  <a:rPr lang="en-US" altLang="zh-CN" sz="1200" dirty="0" smtClean="0"/>
                  <a:t>loss2</a:t>
                </a:r>
                <a:r>
                  <a:rPr lang="zh-CN" altLang="en-US" sz="1200" dirty="0" smtClean="0"/>
                  <a:t>相当于最大化</a:t>
                </a:r>
                <a:r>
                  <a:rPr lang="en-US" altLang="zh-CN" sz="1200" dirty="0" smtClean="0"/>
                  <a:t>loss1</a:t>
                </a:r>
                <a:endParaRPr lang="en-US" sz="1200" dirty="0" smtClean="0"/>
              </a:p>
            </p:txBody>
          </p:sp>
        </mc:Fallback>
      </mc:AlternateContent>
      <p:sp>
        <p:nvSpPr>
          <p:cNvPr id="4" name="Slide Number Placeholder 3"/>
          <p:cNvSpPr>
            <a:spLocks noGrp="1"/>
          </p:cNvSpPr>
          <p:nvPr>
            <p:ph type="sldNum" sz="quarter" idx="10"/>
          </p:nvPr>
        </p:nvSpPr>
        <p:spPr/>
        <p:txBody>
          <a:bodyPr/>
          <a:lstStyle/>
          <a:p>
            <a:fld id="{EC6EEFE1-10FA-4396-81DB-5E8B4EE7BBCC}" type="slidenum">
              <a:rPr lang="en-US" smtClean="0"/>
              <a:t>17</a:t>
            </a:fld>
            <a:endParaRPr lang="en-US"/>
          </a:p>
        </p:txBody>
      </p:sp>
    </p:spTree>
    <p:extLst>
      <p:ext uri="{BB962C8B-B14F-4D97-AF65-F5344CB8AC3E}">
        <p14:creationId xmlns:p14="http://schemas.microsoft.com/office/powerpoint/2010/main" val="3460973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We feed the output vector </a:t>
                </a:r>
                <a14:m>
                  <m:oMath xmlns:m="http://schemas.openxmlformats.org/officeDocument/2006/math">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a:latin typeface="Cambria Math" panose="02040503050406030204" pitchFamily="18" charset="0"/>
                              </a:rPr>
                              <m:t>𝑣</m:t>
                            </m:r>
                          </m:e>
                        </m:acc>
                      </m:e>
                      <m:sub>
                        <m:r>
                          <a:rPr lang="en-US" sz="1200">
                            <a:latin typeface="Cambria Math" panose="02040503050406030204" pitchFamily="18" charset="0"/>
                          </a:rPr>
                          <m:t>𝑑</m:t>
                        </m:r>
                      </m:sub>
                    </m:sSub>
                  </m:oMath>
                </a14:m>
                <a:r>
                  <a:rPr lang="en-US" sz="1200" dirty="0"/>
                  <a:t>of GRL to the </a:t>
                </a:r>
                <a:r>
                  <a:rPr lang="en-US" sz="1200" dirty="0" err="1"/>
                  <a:t>softmax</a:t>
                </a:r>
                <a:r>
                  <a:rPr lang="en-US" sz="1200" dirty="0"/>
                  <a:t> layer for domain classification:</a:t>
                </a:r>
              </a:p>
              <a:p>
                <a:r>
                  <a:rPr lang="en-US" sz="1200" dirty="0"/>
                  <a:t>The domain classifier is trained to minimize the cross-entropy for all data from the source and target domains except adversarial part: </a:t>
                </a:r>
              </a:p>
            </p:txBody>
          </p:sp>
        </mc:Choice>
        <mc:Fallback xmlns="">
          <p:sp>
            <p:nvSpPr>
              <p:cNvPr id="3" name="Notes Placeholder 2"/>
              <p:cNvSpPr>
                <a:spLocks noGrp="1"/>
              </p:cNvSpPr>
              <p:nvPr>
                <p:ph type="body" idx="1"/>
              </p:nvPr>
            </p:nvSpPr>
            <p:spPr/>
            <p:txBody>
              <a:bodyPr/>
              <a:lstStyle/>
              <a:p>
                <a:r>
                  <a:rPr lang="en-US" sz="1200" dirty="0" smtClean="0"/>
                  <a:t>We feed the output vector </a:t>
                </a:r>
                <a:r>
                  <a:rPr lang="en-US" sz="1200" i="0">
                    <a:latin typeface="Cambria Math" panose="02040503050406030204" pitchFamily="18" charset="0"/>
                  </a:rPr>
                  <a:t>𝑣 ̂_𝑑</a:t>
                </a:r>
                <a:r>
                  <a:rPr lang="en-US" sz="1200" dirty="0"/>
                  <a:t>of GRL to the </a:t>
                </a:r>
                <a:r>
                  <a:rPr lang="en-US" sz="1200" dirty="0" err="1"/>
                  <a:t>softmax</a:t>
                </a:r>
                <a:r>
                  <a:rPr lang="en-US" sz="1200" dirty="0"/>
                  <a:t> layer for domain classification</a:t>
                </a:r>
                <a:r>
                  <a:rPr lang="en-US" sz="1200" dirty="0" smtClean="0"/>
                  <a:t>:</a:t>
                </a:r>
              </a:p>
              <a:p>
                <a:r>
                  <a:rPr lang="en-US" sz="1200" dirty="0" smtClean="0"/>
                  <a:t>The domain classifier is trained to minimize the cross-entropy for all data from the source and target domains except adversarial part: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where </a:t>
                </a:r>
                <a:r>
                  <a:rPr lang="en-US" sz="1200" i="0">
                    <a:latin typeface="Cambria Math" panose="02040503050406030204" pitchFamily="18" charset="0"/>
                  </a:rPr>
                  <a:t>𝑁_𝑠^𝑙,𝑁_</a:t>
                </a:r>
                <a:r>
                  <a:rPr lang="en-US" altLang="zh-CN" sz="1200" i="0">
                    <a:latin typeface="Cambria Math" panose="02040503050406030204" pitchFamily="18" charset="0"/>
                  </a:rPr>
                  <a:t>t  </a:t>
                </a:r>
                <a:r>
                  <a:rPr lang="en-US" sz="1200" dirty="0"/>
                  <a:t>is the number of data in the source domain and </a:t>
                </a:r>
                <a:r>
                  <a:rPr lang="en-US" sz="1200" dirty="0" smtClean="0"/>
                  <a:t>target domain </a:t>
                </a:r>
                <a:r>
                  <a:rPr lang="en-US" sz="1200" dirty="0"/>
                  <a:t>respectively.</a:t>
                </a:r>
              </a:p>
              <a:p>
                <a:endParaRPr lang="en-US" dirty="0"/>
              </a:p>
            </p:txBody>
          </p:sp>
        </mc:Fallback>
      </mc:AlternateContent>
      <p:sp>
        <p:nvSpPr>
          <p:cNvPr id="4" name="Slide Number Placeholder 3"/>
          <p:cNvSpPr>
            <a:spLocks noGrp="1"/>
          </p:cNvSpPr>
          <p:nvPr>
            <p:ph type="sldNum" sz="quarter" idx="10"/>
          </p:nvPr>
        </p:nvSpPr>
        <p:spPr/>
        <p:txBody>
          <a:bodyPr/>
          <a:lstStyle/>
          <a:p>
            <a:fld id="{EC6EEFE1-10FA-4396-81DB-5E8B4EE7BBCC}" type="slidenum">
              <a:rPr lang="en-US" smtClean="0"/>
              <a:t>18</a:t>
            </a:fld>
            <a:endParaRPr lang="en-US"/>
          </a:p>
        </p:txBody>
      </p:sp>
    </p:spTree>
    <p:extLst>
      <p:ext uri="{BB962C8B-B14F-4D97-AF65-F5344CB8AC3E}">
        <p14:creationId xmlns:p14="http://schemas.microsoft.com/office/powerpoint/2010/main" val="1018030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Frobenius</a:t>
            </a:r>
            <a:endParaRPr lang="en-US" dirty="0"/>
          </a:p>
        </p:txBody>
      </p:sp>
      <p:sp>
        <p:nvSpPr>
          <p:cNvPr id="4" name="Slide Number Placeholder 3"/>
          <p:cNvSpPr>
            <a:spLocks noGrp="1"/>
          </p:cNvSpPr>
          <p:nvPr>
            <p:ph type="sldNum" sz="quarter" idx="10"/>
          </p:nvPr>
        </p:nvSpPr>
        <p:spPr/>
        <p:txBody>
          <a:bodyPr/>
          <a:lstStyle/>
          <a:p>
            <a:fld id="{EC6EEFE1-10FA-4396-81DB-5E8B4EE7BBCC}" type="slidenum">
              <a:rPr lang="en-US" smtClean="0"/>
              <a:t>19</a:t>
            </a:fld>
            <a:endParaRPr lang="en-US"/>
          </a:p>
        </p:txBody>
      </p:sp>
    </p:spTree>
    <p:extLst>
      <p:ext uri="{BB962C8B-B14F-4D97-AF65-F5344CB8AC3E}">
        <p14:creationId xmlns:p14="http://schemas.microsoft.com/office/powerpoint/2010/main" val="3411487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split up my presentation into</a:t>
            </a:r>
            <a:r>
              <a:rPr lang="en-US" baseline="0" dirty="0"/>
              <a:t> 5 parts. Firstly, let me introduce the problem and related works</a:t>
            </a:r>
            <a:endParaRPr lang="en-US" dirty="0"/>
          </a:p>
        </p:txBody>
      </p:sp>
      <p:sp>
        <p:nvSpPr>
          <p:cNvPr id="4" name="Slide Number Placeholder 3"/>
          <p:cNvSpPr>
            <a:spLocks noGrp="1"/>
          </p:cNvSpPr>
          <p:nvPr>
            <p:ph type="sldNum" sz="quarter" idx="10"/>
          </p:nvPr>
        </p:nvSpPr>
        <p:spPr/>
        <p:txBody>
          <a:bodyPr/>
          <a:lstStyle/>
          <a:p>
            <a:fld id="{EC6EEFE1-10FA-4396-81DB-5E8B4EE7BBCC}" type="slidenum">
              <a:rPr lang="en-US" smtClean="0"/>
              <a:t>2</a:t>
            </a:fld>
            <a:endParaRPr lang="en-US"/>
          </a:p>
        </p:txBody>
      </p:sp>
    </p:spTree>
    <p:extLst>
      <p:ext uri="{BB962C8B-B14F-4D97-AF65-F5344CB8AC3E}">
        <p14:creationId xmlns:p14="http://schemas.microsoft.com/office/powerpoint/2010/main" val="2391523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EEFE1-10FA-4396-81DB-5E8B4EE7BBCC}" type="slidenum">
              <a:rPr lang="en-US" smtClean="0"/>
              <a:t>21</a:t>
            </a:fld>
            <a:endParaRPr lang="en-US"/>
          </a:p>
        </p:txBody>
      </p:sp>
    </p:spTree>
    <p:extLst>
      <p:ext uri="{BB962C8B-B14F-4D97-AF65-F5344CB8AC3E}">
        <p14:creationId xmlns:p14="http://schemas.microsoft.com/office/powerpoint/2010/main" val="2571012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construct 12 transfer </a:t>
            </a:r>
            <a:r>
              <a:rPr lang="en-US" altLang="zh-CN" baseline="0" dirty="0"/>
              <a:t>pairs between different domains and </a:t>
            </a:r>
            <a:r>
              <a:rPr lang="en-US" baseline="0" dirty="0"/>
              <a:t>compare with different methods including traditional methods which need to manually select pivots and deep learning methods. The different colors mean different method, </a:t>
            </a:r>
            <a:r>
              <a:rPr lang="en-US" altLang="zh-CN" baseline="0" dirty="0"/>
              <a:t>our method AMN</a:t>
            </a:r>
            <a:r>
              <a:rPr lang="zh-CN" altLang="en-US" baseline="0" dirty="0"/>
              <a:t> </a:t>
            </a:r>
            <a:r>
              <a:rPr lang="en-US" altLang="zh-CN" baseline="0" dirty="0"/>
              <a:t>is </a:t>
            </a:r>
            <a:r>
              <a:rPr lang="en-US" sz="1200" kern="1200" dirty="0">
                <a:solidFill>
                  <a:schemeClr val="tx1"/>
                </a:solidFill>
                <a:latin typeface="+mn-lt"/>
                <a:ea typeface="+mn-ea"/>
                <a:cs typeface="+mn-cs"/>
              </a:rPr>
              <a:t>brown</a:t>
            </a:r>
            <a:endParaRPr lang="en-US" dirty="0"/>
          </a:p>
        </p:txBody>
      </p:sp>
      <p:sp>
        <p:nvSpPr>
          <p:cNvPr id="4" name="Slide Number Placeholder 3"/>
          <p:cNvSpPr>
            <a:spLocks noGrp="1"/>
          </p:cNvSpPr>
          <p:nvPr>
            <p:ph type="sldNum" sz="quarter" idx="10"/>
          </p:nvPr>
        </p:nvSpPr>
        <p:spPr/>
        <p:txBody>
          <a:bodyPr/>
          <a:lstStyle/>
          <a:p>
            <a:fld id="{EC6EEFE1-10FA-4396-81DB-5E8B4EE7BBCC}" type="slidenum">
              <a:rPr lang="en-US" smtClean="0"/>
              <a:t>23</a:t>
            </a:fld>
            <a:endParaRPr lang="en-US"/>
          </a:p>
        </p:txBody>
      </p:sp>
    </p:spTree>
    <p:extLst>
      <p:ext uri="{BB962C8B-B14F-4D97-AF65-F5344CB8AC3E}">
        <p14:creationId xmlns:p14="http://schemas.microsoft.com/office/powerpoint/2010/main" val="2423873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visualized</a:t>
            </a:r>
            <a:r>
              <a:rPr lang="en-US" baseline="0" dirty="0"/>
              <a:t> the attention for reviews between different domains. Fox example, the source domain is electronics and target domain is kitchen,</a:t>
            </a:r>
          </a:p>
          <a:p>
            <a:r>
              <a:rPr lang="en-US" baseline="0" dirty="0"/>
              <a:t>We can see our model can attend to the pivots between different </a:t>
            </a:r>
            <a:r>
              <a:rPr lang="en-US" baseline="0" dirty="0" err="1"/>
              <a:t>doamins</a:t>
            </a:r>
            <a:r>
              <a:rPr lang="en-US" baseline="0" dirty="0"/>
              <a:t>.</a:t>
            </a:r>
            <a:endParaRPr lang="en-US" dirty="0"/>
          </a:p>
        </p:txBody>
      </p:sp>
      <p:sp>
        <p:nvSpPr>
          <p:cNvPr id="4" name="Slide Number Placeholder 3"/>
          <p:cNvSpPr>
            <a:spLocks noGrp="1"/>
          </p:cNvSpPr>
          <p:nvPr>
            <p:ph type="sldNum" sz="quarter" idx="10"/>
          </p:nvPr>
        </p:nvSpPr>
        <p:spPr/>
        <p:txBody>
          <a:bodyPr/>
          <a:lstStyle/>
          <a:p>
            <a:fld id="{EC6EEFE1-10FA-4396-81DB-5E8B4EE7BBCC}" type="slidenum">
              <a:rPr lang="en-US" smtClean="0"/>
              <a:t>24</a:t>
            </a:fld>
            <a:endParaRPr lang="en-US"/>
          </a:p>
        </p:txBody>
      </p:sp>
    </p:spTree>
    <p:extLst>
      <p:ext uri="{BB962C8B-B14F-4D97-AF65-F5344CB8AC3E}">
        <p14:creationId xmlns:p14="http://schemas.microsoft.com/office/powerpoint/2010/main" val="3358251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re are samples of pivots captured by our model in the E-K tasks</a:t>
            </a:r>
            <a:endParaRPr lang="en-US" dirty="0"/>
          </a:p>
        </p:txBody>
      </p:sp>
      <p:sp>
        <p:nvSpPr>
          <p:cNvPr id="4" name="Slide Number Placeholder 3"/>
          <p:cNvSpPr>
            <a:spLocks noGrp="1"/>
          </p:cNvSpPr>
          <p:nvPr>
            <p:ph type="sldNum" sz="quarter" idx="10"/>
          </p:nvPr>
        </p:nvSpPr>
        <p:spPr/>
        <p:txBody>
          <a:bodyPr/>
          <a:lstStyle/>
          <a:p>
            <a:fld id="{EC6EEFE1-10FA-4396-81DB-5E8B4EE7BBCC}" type="slidenum">
              <a:rPr lang="en-US" smtClean="0"/>
              <a:t>25</a:t>
            </a:fld>
            <a:endParaRPr lang="en-US"/>
          </a:p>
        </p:txBody>
      </p:sp>
    </p:spTree>
    <p:extLst>
      <p:ext uri="{BB962C8B-B14F-4D97-AF65-F5344CB8AC3E}">
        <p14:creationId xmlns:p14="http://schemas.microsoft.com/office/powerpoint/2010/main" val="4064017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have also visualized the representation of source training data and target testing data produced by our model, we can see they behave very similarly due to assigning high attention weights to the pivots, which contributes more to the domain-shared representations.</a:t>
            </a:r>
            <a:endParaRPr lang="en-US" dirty="0"/>
          </a:p>
        </p:txBody>
      </p:sp>
      <p:sp>
        <p:nvSpPr>
          <p:cNvPr id="4" name="Slide Number Placeholder 3"/>
          <p:cNvSpPr>
            <a:spLocks noGrp="1"/>
          </p:cNvSpPr>
          <p:nvPr>
            <p:ph type="sldNum" sz="quarter" idx="10"/>
          </p:nvPr>
        </p:nvSpPr>
        <p:spPr/>
        <p:txBody>
          <a:bodyPr/>
          <a:lstStyle/>
          <a:p>
            <a:fld id="{EC6EEFE1-10FA-4396-81DB-5E8B4EE7BBCC}" type="slidenum">
              <a:rPr lang="en-US" smtClean="0"/>
              <a:t>26</a:t>
            </a:fld>
            <a:endParaRPr lang="en-US"/>
          </a:p>
        </p:txBody>
      </p:sp>
    </p:spTree>
    <p:extLst>
      <p:ext uri="{BB962C8B-B14F-4D97-AF65-F5344CB8AC3E}">
        <p14:creationId xmlns:p14="http://schemas.microsoft.com/office/powerpoint/2010/main" val="668962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Sentiment classification is an important task in NLP</a:t>
            </a:r>
            <a:r>
              <a:rPr lang="en-US" sz="1200" kern="1200" baseline="0" dirty="0">
                <a:solidFill>
                  <a:schemeClr val="tx1"/>
                </a:solidFill>
                <a:latin typeface="+mn-lt"/>
                <a:ea typeface="+mn-ea"/>
                <a:cs typeface="+mn-cs"/>
              </a:rPr>
              <a:t>. This task aims to identify the overall sentiment polarity (e.g., positive or negative) of a document.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Here is a very simple</a:t>
            </a:r>
            <a:r>
              <a:rPr lang="en-US" baseline="0" dirty="0"/>
              <a:t> example about sentiment classification</a:t>
            </a:r>
            <a:r>
              <a:rPr lang="en-US" sz="1200" kern="1200" baseline="0" dirty="0">
                <a:solidFill>
                  <a:schemeClr val="tx1"/>
                </a:solidFill>
                <a:latin typeface="+mn-lt"/>
                <a:ea typeface="+mn-ea"/>
                <a:cs typeface="+mn-cs"/>
              </a:rPr>
              <a:t>. Usually, we can identity the sentiment according to the key words like excellent and disappointed. Currently, supervised machine learning method especially deep neural networks can achieve state-of-the-art performance over a lot of benchmark datasets.</a:t>
            </a:r>
            <a:endParaRPr lang="en-US" dirty="0"/>
          </a:p>
        </p:txBody>
      </p:sp>
      <p:sp>
        <p:nvSpPr>
          <p:cNvPr id="4" name="Slide Number Placeholder 3"/>
          <p:cNvSpPr>
            <a:spLocks noGrp="1"/>
          </p:cNvSpPr>
          <p:nvPr>
            <p:ph type="sldNum" sz="quarter" idx="10"/>
          </p:nvPr>
        </p:nvSpPr>
        <p:spPr/>
        <p:txBody>
          <a:bodyPr/>
          <a:lstStyle/>
          <a:p>
            <a:fld id="{EC6EEFE1-10FA-4396-81DB-5E8B4EE7BBCC}" type="slidenum">
              <a:rPr lang="en-US" smtClean="0"/>
              <a:t>3</a:t>
            </a:fld>
            <a:endParaRPr lang="en-US"/>
          </a:p>
        </p:txBody>
      </p:sp>
    </p:spTree>
    <p:extLst>
      <p:ext uri="{BB962C8B-B14F-4D97-AF65-F5344CB8AC3E}">
        <p14:creationId xmlns:p14="http://schemas.microsoft.com/office/powerpoint/2010/main" val="4291791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mn-ea"/>
                <a:cs typeface="+mn-cs"/>
              </a:rPr>
              <a:t>Unfortunately, effective deep learning methods are highly dependent on large amounts of labeled training. Sometimes we do not have enough or even no labeled data in the target domain. Therefore, cross-domain sentiment classification, which utilizes labeled data from related domains, becomes a promising direction.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main challenge of cross-domain sentiment classification is the domain discrepancy</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dɪs'krep</a:t>
            </a:r>
            <a:r>
              <a:rPr lang="en-US" sz="1200" kern="1200" dirty="0">
                <a:solidFill>
                  <a:schemeClr val="tx1"/>
                </a:solidFill>
                <a:latin typeface="+mn-lt"/>
                <a:ea typeface="+mn-ea"/>
                <a:cs typeface="+mn-cs"/>
              </a:rPr>
              <a:t>(ə)</a:t>
            </a:r>
            <a:r>
              <a:rPr lang="en-US" sz="1200" kern="1200" dirty="0" err="1">
                <a:solidFill>
                  <a:schemeClr val="tx1"/>
                </a:solidFill>
                <a:latin typeface="+mn-lt"/>
                <a:ea typeface="+mn-ea"/>
                <a:cs typeface="+mn-cs"/>
              </a:rPr>
              <a:t>nsɪ</a:t>
            </a:r>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which may reduce performances </a:t>
            </a:r>
            <a:r>
              <a:rPr lang="en-US" altLang="zh-CN" sz="1200" kern="1200" baseline="0" dirty="0">
                <a:solidFill>
                  <a:schemeClr val="tx1"/>
                </a:solidFill>
                <a:latin typeface="+mn-lt"/>
                <a:ea typeface="+mn-ea"/>
                <a:cs typeface="+mn-cs"/>
              </a:rPr>
              <a:t>of </a:t>
            </a:r>
            <a:r>
              <a:rPr lang="en-US" altLang="zh-CN" sz="1200" kern="1200" baseline="0" dirty="0" err="1">
                <a:solidFill>
                  <a:schemeClr val="tx1"/>
                </a:solidFill>
                <a:latin typeface="+mn-lt"/>
                <a:ea typeface="+mn-ea"/>
                <a:cs typeface="+mn-cs"/>
              </a:rPr>
              <a:t>the</a:t>
            </a:r>
            <a:r>
              <a:rPr lang="en-US" sz="1200" kern="1200" baseline="0" dirty="0" err="1">
                <a:solidFill>
                  <a:schemeClr val="tx1"/>
                </a:solidFill>
                <a:latin typeface="+mn-lt"/>
                <a:ea typeface="+mn-ea"/>
                <a:cs typeface="+mn-cs"/>
              </a:rPr>
              <a:t>task</a:t>
            </a:r>
            <a:r>
              <a:rPr lang="en-US" sz="1200" kern="1200" baseline="0" dirty="0">
                <a:solidFill>
                  <a:schemeClr val="tx1"/>
                </a:solidFill>
                <a:latin typeface="+mn-lt"/>
                <a:ea typeface="+mn-ea"/>
                <a:cs typeface="+mn-cs"/>
              </a:rPr>
              <a:t>. Fox example, if the source domain and the target domain are both the book domain, the accuracy can  achieve 86%, but the if the target domain is restaurant domain, the accuracy can drop  to 74%.</a:t>
            </a:r>
          </a:p>
          <a:p>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C6EEFE1-10FA-4396-81DB-5E8B4EE7BBCC}" type="slidenum">
              <a:rPr lang="en-US" smtClean="0"/>
              <a:t>4</a:t>
            </a:fld>
            <a:endParaRPr lang="en-US"/>
          </a:p>
        </p:txBody>
      </p:sp>
    </p:spTree>
    <p:extLst>
      <p:ext uri="{BB962C8B-B14F-4D97-AF65-F5344CB8AC3E}">
        <p14:creationId xmlns:p14="http://schemas.microsoft.com/office/powerpoint/2010/main" val="397260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In detail, </a:t>
            </a:r>
            <a:r>
              <a:rPr lang="en-US" dirty="0"/>
              <a:t>This domain discrepancy reflects in sentiment words. </a:t>
            </a:r>
            <a:r>
              <a:rPr lang="en-US" altLang="zh-CN" sz="1200" b="0" i="0" u="none" strike="noStrike" kern="1200" baseline="0" dirty="0">
                <a:solidFill>
                  <a:schemeClr val="tx1"/>
                </a:solidFill>
                <a:latin typeface="+mn-lt"/>
                <a:ea typeface="+mn-ea"/>
                <a:cs typeface="+mn-cs"/>
              </a:rPr>
              <a:t>As we can see from this table, the marked pink words appear</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in both domains. . We usually call these domain-shared sentiment words like great, awful as pivots.</a:t>
            </a:r>
            <a:r>
              <a:rPr lang="en-SG" altLang="zh-CN"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They are useful for the target domain because they contribute more to the domain-invariant representations</a:t>
            </a:r>
            <a:endParaRPr lang="en-US" dirty="0"/>
          </a:p>
        </p:txBody>
      </p:sp>
      <p:sp>
        <p:nvSpPr>
          <p:cNvPr id="4" name="Slide Number Placeholder 3"/>
          <p:cNvSpPr>
            <a:spLocks noGrp="1"/>
          </p:cNvSpPr>
          <p:nvPr>
            <p:ph type="sldNum" sz="quarter" idx="10"/>
          </p:nvPr>
        </p:nvSpPr>
        <p:spPr/>
        <p:txBody>
          <a:bodyPr/>
          <a:lstStyle/>
          <a:p>
            <a:fld id="{EC6EEFE1-10FA-4396-81DB-5E8B4EE7BBCC}" type="slidenum">
              <a:rPr lang="en-US" smtClean="0"/>
              <a:t>5</a:t>
            </a:fld>
            <a:endParaRPr lang="en-US"/>
          </a:p>
        </p:txBody>
      </p:sp>
    </p:spTree>
    <p:extLst>
      <p:ext uri="{BB962C8B-B14F-4D97-AF65-F5344CB8AC3E}">
        <p14:creationId xmlns:p14="http://schemas.microsoft.com/office/powerpoint/2010/main" val="3866148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there are also domain-specific sentiment words,</a:t>
            </a:r>
            <a:r>
              <a:rPr lang="en-US" baseline="0" dirty="0"/>
              <a:t> which only occur in their corresponding domain. Like engaging ,boring in the books domain, tasty, delicious, rude in the restaurant domain.</a:t>
            </a:r>
            <a:endParaRPr lang="en-US" dirty="0"/>
          </a:p>
        </p:txBody>
      </p:sp>
      <p:sp>
        <p:nvSpPr>
          <p:cNvPr id="4" name="Slide Number Placeholder 3"/>
          <p:cNvSpPr>
            <a:spLocks noGrp="1"/>
          </p:cNvSpPr>
          <p:nvPr>
            <p:ph type="sldNum" sz="quarter" idx="10"/>
          </p:nvPr>
        </p:nvSpPr>
        <p:spPr/>
        <p:txBody>
          <a:bodyPr/>
          <a:lstStyle/>
          <a:p>
            <a:fld id="{EC6EEFE1-10FA-4396-81DB-5E8B4EE7BBCC}" type="slidenum">
              <a:rPr lang="en-US" smtClean="0"/>
              <a:t>6</a:t>
            </a:fld>
            <a:endParaRPr lang="en-US"/>
          </a:p>
        </p:txBody>
      </p:sp>
    </p:spTree>
    <p:extLst>
      <p:ext uri="{BB962C8B-B14F-4D97-AF65-F5344CB8AC3E}">
        <p14:creationId xmlns:p14="http://schemas.microsoft.com/office/powerpoint/2010/main" val="585694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Most</a:t>
            </a:r>
            <a:r>
              <a:rPr lang="en-US" baseline="0" dirty="0"/>
              <a:t> traditional methods need manually select </a:t>
            </a:r>
            <a:r>
              <a:rPr lang="en-US" sz="1200" kern="1200" baseline="0" dirty="0">
                <a:solidFill>
                  <a:schemeClr val="tx1"/>
                </a:solidFill>
                <a:latin typeface="+mn-lt"/>
                <a:ea typeface="+mn-ea"/>
                <a:cs typeface="+mn-cs"/>
              </a:rPr>
              <a:t>pivots based on criterions</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krai'tiəriən</a:t>
            </a:r>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such as the </a:t>
            </a:r>
            <a:r>
              <a:rPr lang="en-US" sz="1200" dirty="0"/>
              <a:t>Term frequency on both domains,</a:t>
            </a:r>
            <a:r>
              <a:rPr lang="en-US" sz="1200" baseline="0" dirty="0"/>
              <a:t> </a:t>
            </a:r>
            <a:r>
              <a:rPr lang="en-US" sz="1200" dirty="0"/>
              <a:t>Mutual information between features and labels (source domain)</a:t>
            </a:r>
            <a:r>
              <a:rPr lang="en-US" sz="1200" baseline="0" dirty="0"/>
              <a:t> </a:t>
            </a:r>
            <a:r>
              <a:rPr lang="en-US" sz="1200" dirty="0"/>
              <a:t>and Mutual information between features and domains.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EC6EEFE1-10FA-4396-81DB-5E8B4EE7BBCC}" type="slidenum">
              <a:rPr lang="en-US" smtClean="0"/>
              <a:t>7</a:t>
            </a:fld>
            <a:endParaRPr lang="en-US"/>
          </a:p>
        </p:txBody>
      </p:sp>
    </p:spTree>
    <p:extLst>
      <p:ext uri="{BB962C8B-B14F-4D97-AF65-F5344CB8AC3E}">
        <p14:creationId xmlns:p14="http://schemas.microsoft.com/office/powerpoint/2010/main" val="3395957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US" dirty="0"/>
              <a:t>Recently,</a:t>
            </a:r>
            <a:r>
              <a:rPr lang="en-US" baseline="0" dirty="0"/>
              <a:t> deep learning methods are exploited to</a:t>
            </a:r>
            <a:r>
              <a:rPr lang="en-US" sz="2800" dirty="0"/>
              <a:t> discover intermediate </a:t>
            </a:r>
            <a:r>
              <a:rPr lang="en-US" altLang="zh-CN" sz="2800" dirty="0"/>
              <a:t>representations</a:t>
            </a:r>
            <a:r>
              <a:rPr lang="en-US" sz="2800" dirty="0"/>
              <a:t> that are shared across domains. Like </a:t>
            </a:r>
            <a:endParaRPr lang="en-US" dirty="0"/>
          </a:p>
          <a:p>
            <a:pPr marL="0" indent="0" algn="just">
              <a:buNone/>
            </a:pPr>
            <a:r>
              <a:rPr lang="en-US" sz="2600" dirty="0"/>
              <a:t>Stacked </a:t>
            </a:r>
            <a:r>
              <a:rPr lang="en-US" sz="2600" dirty="0" err="1"/>
              <a:t>Denoising</a:t>
            </a:r>
            <a:r>
              <a:rPr lang="en-US" sz="2600" dirty="0"/>
              <a:t> </a:t>
            </a:r>
            <a:r>
              <a:rPr lang="en-US" sz="2600" dirty="0" err="1"/>
              <a:t>Autoencoder</a:t>
            </a:r>
            <a:r>
              <a:rPr lang="en-US" sz="2600" dirty="0"/>
              <a:t> </a:t>
            </a:r>
            <a:r>
              <a:rPr lang="en-US" sz="2800" baseline="0" dirty="0"/>
              <a:t> and  </a:t>
            </a:r>
            <a:r>
              <a:rPr lang="en-US" sz="2800" dirty="0"/>
              <a:t>Marginalized Stacked </a:t>
            </a:r>
            <a:r>
              <a:rPr lang="en-US" sz="2800" dirty="0" err="1"/>
              <a:t>Denoising</a:t>
            </a:r>
            <a:r>
              <a:rPr lang="en-US" sz="2800" dirty="0"/>
              <a:t> </a:t>
            </a:r>
            <a:r>
              <a:rPr lang="en-US" sz="2800" dirty="0" err="1"/>
              <a:t>Autoencoder</a:t>
            </a:r>
            <a:r>
              <a:rPr lang="en-US" sz="2800" dirty="0"/>
              <a:t> , which lean a</a:t>
            </a:r>
            <a:r>
              <a:rPr lang="en-US" sz="2800" baseline="0" dirty="0"/>
              <a:t> unified representation by reconstruction. And Domain-adversarial training of Neural Networks, which use gradient reversal layer to reverse the gradient of neural network in order to make the domain classifier indiscriminate between the representation from the source and target domains.</a:t>
            </a:r>
            <a:r>
              <a:rPr lang="en-US" sz="1200" baseline="0" dirty="0"/>
              <a:t> However, they lack of the interpretability </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in'tə:prit</a:t>
            </a:r>
            <a:r>
              <a:rPr lang="en-US" sz="1200" kern="1200" dirty="0">
                <a:solidFill>
                  <a:schemeClr val="tx1"/>
                </a:solidFill>
                <a:latin typeface="+mn-lt"/>
                <a:ea typeface="+mn-ea"/>
                <a:cs typeface="+mn-cs"/>
              </a:rPr>
              <a:t>]</a:t>
            </a:r>
            <a:r>
              <a:rPr lang="en-US" sz="1200" baseline="0" dirty="0"/>
              <a:t>of identifying the pivots</a:t>
            </a:r>
            <a:endParaRPr lang="en-US" altLang="zh-CN" sz="2800" dirty="0"/>
          </a:p>
        </p:txBody>
      </p:sp>
      <p:sp>
        <p:nvSpPr>
          <p:cNvPr id="4" name="Slide Number Placeholder 3"/>
          <p:cNvSpPr>
            <a:spLocks noGrp="1"/>
          </p:cNvSpPr>
          <p:nvPr>
            <p:ph type="sldNum" sz="quarter" idx="10"/>
          </p:nvPr>
        </p:nvSpPr>
        <p:spPr/>
        <p:txBody>
          <a:bodyPr/>
          <a:lstStyle/>
          <a:p>
            <a:fld id="{EC6EEFE1-10FA-4396-81DB-5E8B4EE7BBCC}" type="slidenum">
              <a:rPr lang="en-US" smtClean="0"/>
              <a:t>8</a:t>
            </a:fld>
            <a:endParaRPr lang="en-US"/>
          </a:p>
        </p:txBody>
      </p:sp>
    </p:spTree>
    <p:extLst>
      <p:ext uri="{BB962C8B-B14F-4D97-AF65-F5344CB8AC3E}">
        <p14:creationId xmlns:p14="http://schemas.microsoft.com/office/powerpoint/2010/main" val="3742308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from the previous methods, </a:t>
            </a:r>
          </a:p>
        </p:txBody>
      </p:sp>
      <p:sp>
        <p:nvSpPr>
          <p:cNvPr id="4" name="Slide Number Placeholder 3"/>
          <p:cNvSpPr>
            <a:spLocks noGrp="1"/>
          </p:cNvSpPr>
          <p:nvPr>
            <p:ph type="sldNum" sz="quarter" idx="10"/>
          </p:nvPr>
        </p:nvSpPr>
        <p:spPr/>
        <p:txBody>
          <a:bodyPr/>
          <a:lstStyle/>
          <a:p>
            <a:fld id="{EC6EEFE1-10FA-4396-81DB-5E8B4EE7BBCC}" type="slidenum">
              <a:rPr lang="en-US" smtClean="0"/>
              <a:t>9</a:t>
            </a:fld>
            <a:endParaRPr lang="en-US"/>
          </a:p>
        </p:txBody>
      </p:sp>
    </p:spTree>
    <p:extLst>
      <p:ext uri="{BB962C8B-B14F-4D97-AF65-F5344CB8AC3E}">
        <p14:creationId xmlns:p14="http://schemas.microsoft.com/office/powerpoint/2010/main" val="15205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4AF755-4C09-4F70-9A1F-41F043284985}" type="datetimeFigureOut">
              <a:rPr lang="en-US" smtClean="0"/>
              <a:t>5/31/18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89AA0C-ED05-4869-B3B0-F33444886819}" type="slidenum">
              <a:rPr lang="en-US" smtClean="0"/>
              <a:t>‹#›</a:t>
            </a:fld>
            <a:endParaRPr lang="en-US"/>
          </a:p>
        </p:txBody>
      </p:sp>
    </p:spTree>
    <p:extLst>
      <p:ext uri="{BB962C8B-B14F-4D97-AF65-F5344CB8AC3E}">
        <p14:creationId xmlns:p14="http://schemas.microsoft.com/office/powerpoint/2010/main" val="161462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4AF755-4C09-4F70-9A1F-41F043284985}" type="datetimeFigureOut">
              <a:rPr lang="en-US" smtClean="0"/>
              <a:t>5/31/18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89AA0C-ED05-4869-B3B0-F33444886819}" type="slidenum">
              <a:rPr lang="en-US" smtClean="0"/>
              <a:t>‹#›</a:t>
            </a:fld>
            <a:endParaRPr lang="en-US"/>
          </a:p>
        </p:txBody>
      </p:sp>
    </p:spTree>
    <p:extLst>
      <p:ext uri="{BB962C8B-B14F-4D97-AF65-F5344CB8AC3E}">
        <p14:creationId xmlns:p14="http://schemas.microsoft.com/office/powerpoint/2010/main" val="3659049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4AF755-4C09-4F70-9A1F-41F043284985}" type="datetimeFigureOut">
              <a:rPr lang="en-US" smtClean="0"/>
              <a:t>5/31/18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89AA0C-ED05-4869-B3B0-F33444886819}" type="slidenum">
              <a:rPr lang="en-US" smtClean="0"/>
              <a:t>‹#›</a:t>
            </a:fld>
            <a:endParaRPr lang="en-US"/>
          </a:p>
        </p:txBody>
      </p:sp>
    </p:spTree>
    <p:extLst>
      <p:ext uri="{BB962C8B-B14F-4D97-AF65-F5344CB8AC3E}">
        <p14:creationId xmlns:p14="http://schemas.microsoft.com/office/powerpoint/2010/main" val="2574811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4AF755-4C09-4F70-9A1F-41F043284985}" type="datetimeFigureOut">
              <a:rPr lang="en-US" smtClean="0"/>
              <a:t>5/31/18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89AA0C-ED05-4869-B3B0-F33444886819}" type="slidenum">
              <a:rPr lang="en-US" smtClean="0"/>
              <a:t>‹#›</a:t>
            </a:fld>
            <a:endParaRPr lang="en-US"/>
          </a:p>
        </p:txBody>
      </p:sp>
    </p:spTree>
    <p:extLst>
      <p:ext uri="{BB962C8B-B14F-4D97-AF65-F5344CB8AC3E}">
        <p14:creationId xmlns:p14="http://schemas.microsoft.com/office/powerpoint/2010/main" val="4215579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24AF755-4C09-4F70-9A1F-41F043284985}" type="datetimeFigureOut">
              <a:rPr lang="en-US" smtClean="0"/>
              <a:t>5/31/18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89AA0C-ED05-4869-B3B0-F33444886819}" type="slidenum">
              <a:rPr lang="en-US" smtClean="0"/>
              <a:t>‹#›</a:t>
            </a:fld>
            <a:endParaRPr lang="en-US"/>
          </a:p>
        </p:txBody>
      </p:sp>
    </p:spTree>
    <p:extLst>
      <p:ext uri="{BB962C8B-B14F-4D97-AF65-F5344CB8AC3E}">
        <p14:creationId xmlns:p14="http://schemas.microsoft.com/office/powerpoint/2010/main" val="3369515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4AF755-4C09-4F70-9A1F-41F043284985}" type="datetimeFigureOut">
              <a:rPr lang="en-US" smtClean="0"/>
              <a:t>5/31/18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89AA0C-ED05-4869-B3B0-F33444886819}" type="slidenum">
              <a:rPr lang="en-US" smtClean="0"/>
              <a:t>‹#›</a:t>
            </a:fld>
            <a:endParaRPr lang="en-US"/>
          </a:p>
        </p:txBody>
      </p:sp>
    </p:spTree>
    <p:extLst>
      <p:ext uri="{BB962C8B-B14F-4D97-AF65-F5344CB8AC3E}">
        <p14:creationId xmlns:p14="http://schemas.microsoft.com/office/powerpoint/2010/main" val="2515641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4AF755-4C09-4F70-9A1F-41F043284985}" type="datetimeFigureOut">
              <a:rPr lang="en-US" smtClean="0"/>
              <a:t>5/31/18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89AA0C-ED05-4869-B3B0-F33444886819}" type="slidenum">
              <a:rPr lang="en-US" smtClean="0"/>
              <a:t>‹#›</a:t>
            </a:fld>
            <a:endParaRPr lang="en-US"/>
          </a:p>
        </p:txBody>
      </p:sp>
    </p:spTree>
    <p:extLst>
      <p:ext uri="{BB962C8B-B14F-4D97-AF65-F5344CB8AC3E}">
        <p14:creationId xmlns:p14="http://schemas.microsoft.com/office/powerpoint/2010/main" val="692401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4AF755-4C09-4F70-9A1F-41F043284985}" type="datetimeFigureOut">
              <a:rPr lang="en-US" smtClean="0"/>
              <a:t>5/31/18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89AA0C-ED05-4869-B3B0-F33444886819}" type="slidenum">
              <a:rPr lang="en-US" smtClean="0"/>
              <a:t>‹#›</a:t>
            </a:fld>
            <a:endParaRPr lang="en-US"/>
          </a:p>
        </p:txBody>
      </p:sp>
    </p:spTree>
    <p:extLst>
      <p:ext uri="{BB962C8B-B14F-4D97-AF65-F5344CB8AC3E}">
        <p14:creationId xmlns:p14="http://schemas.microsoft.com/office/powerpoint/2010/main" val="2086968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4AF755-4C09-4F70-9A1F-41F043284985}" type="datetimeFigureOut">
              <a:rPr lang="en-US" smtClean="0"/>
              <a:t>5/31/18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89AA0C-ED05-4869-B3B0-F33444886819}" type="slidenum">
              <a:rPr lang="en-US" smtClean="0"/>
              <a:t>‹#›</a:t>
            </a:fld>
            <a:endParaRPr lang="en-US"/>
          </a:p>
        </p:txBody>
      </p:sp>
    </p:spTree>
    <p:extLst>
      <p:ext uri="{BB962C8B-B14F-4D97-AF65-F5344CB8AC3E}">
        <p14:creationId xmlns:p14="http://schemas.microsoft.com/office/powerpoint/2010/main" val="4111001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4AF755-4C09-4F70-9A1F-41F043284985}" type="datetimeFigureOut">
              <a:rPr lang="en-US" smtClean="0"/>
              <a:t>5/31/18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89AA0C-ED05-4869-B3B0-F33444886819}" type="slidenum">
              <a:rPr lang="en-US" smtClean="0"/>
              <a:t>‹#›</a:t>
            </a:fld>
            <a:endParaRPr lang="en-US"/>
          </a:p>
        </p:txBody>
      </p:sp>
    </p:spTree>
    <p:extLst>
      <p:ext uri="{BB962C8B-B14F-4D97-AF65-F5344CB8AC3E}">
        <p14:creationId xmlns:p14="http://schemas.microsoft.com/office/powerpoint/2010/main" val="1695302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4AF755-4C09-4F70-9A1F-41F043284985}" type="datetimeFigureOut">
              <a:rPr lang="en-US" smtClean="0"/>
              <a:t>5/31/18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89AA0C-ED05-4869-B3B0-F33444886819}" type="slidenum">
              <a:rPr lang="en-US" smtClean="0"/>
              <a:t>‹#›</a:t>
            </a:fld>
            <a:endParaRPr lang="en-US"/>
          </a:p>
        </p:txBody>
      </p:sp>
    </p:spTree>
    <p:extLst>
      <p:ext uri="{BB962C8B-B14F-4D97-AF65-F5344CB8AC3E}">
        <p14:creationId xmlns:p14="http://schemas.microsoft.com/office/powerpoint/2010/main" val="1816717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4AF755-4C09-4F70-9A1F-41F043284985}" type="datetimeFigureOut">
              <a:rPr lang="en-US" smtClean="0"/>
              <a:t>5/31/18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89AA0C-ED05-4869-B3B0-F33444886819}" type="slidenum">
              <a:rPr lang="en-US" smtClean="0"/>
              <a:t>‹#›</a:t>
            </a:fld>
            <a:endParaRPr lang="en-US"/>
          </a:p>
        </p:txBody>
      </p:sp>
    </p:spTree>
    <p:extLst>
      <p:ext uri="{BB962C8B-B14F-4D97-AF65-F5344CB8AC3E}">
        <p14:creationId xmlns:p14="http://schemas.microsoft.com/office/powerpoint/2010/main" val="1982221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jp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1.jp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0.png"/><Relationship Id="rId10" Type="http://schemas.openxmlformats.org/officeDocument/2006/relationships/image" Target="../media/image22.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1.jp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0.png"/><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62526"/>
            <a:ext cx="9433034" cy="2054142"/>
          </a:xfrm>
        </p:spPr>
        <p:txBody>
          <a:bodyPr>
            <a:noAutofit/>
          </a:bodyPr>
          <a:lstStyle/>
          <a:p>
            <a:r>
              <a:rPr lang="en-US" sz="4400" dirty="0"/>
              <a:t>End-to-End Adversarial Memory Network for Cross-domain Sentiment Classification</a:t>
            </a:r>
          </a:p>
        </p:txBody>
      </p:sp>
      <p:sp>
        <p:nvSpPr>
          <p:cNvPr id="3" name="Subtitle 2"/>
          <p:cNvSpPr>
            <a:spLocks noGrp="1"/>
          </p:cNvSpPr>
          <p:nvPr>
            <p:ph type="subTitle" idx="1"/>
          </p:nvPr>
        </p:nvSpPr>
        <p:spPr/>
        <p:txBody>
          <a:bodyPr/>
          <a:lstStyle/>
          <a:p>
            <a:r>
              <a:rPr lang="en-US" b="1" dirty="0"/>
              <a:t>Zheng Li</a:t>
            </a:r>
            <a:r>
              <a:rPr lang="en-US" dirty="0"/>
              <a:t>, Yu Zhang, Ying Wei, </a:t>
            </a:r>
            <a:r>
              <a:rPr lang="en-US" dirty="0" err="1"/>
              <a:t>Yuxiang</a:t>
            </a:r>
            <a:r>
              <a:rPr lang="en-US" dirty="0"/>
              <a:t> Wu, </a:t>
            </a:r>
            <a:r>
              <a:rPr lang="en-US" dirty="0" err="1"/>
              <a:t>Qiang</a:t>
            </a:r>
            <a:r>
              <a:rPr lang="en-US" dirty="0"/>
              <a:t> Yang</a:t>
            </a:r>
          </a:p>
          <a:p>
            <a:r>
              <a:rPr lang="en-US" dirty="0"/>
              <a:t>Hong Kong University of Science and Technology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0562" y="5038332"/>
            <a:ext cx="3190875" cy="1028700"/>
          </a:xfrm>
          <a:prstGeom prst="rect">
            <a:avLst/>
          </a:prstGeom>
        </p:spPr>
      </p:pic>
    </p:spTree>
    <p:extLst>
      <p:ext uri="{BB962C8B-B14F-4D97-AF65-F5344CB8AC3E}">
        <p14:creationId xmlns:p14="http://schemas.microsoft.com/office/powerpoint/2010/main" val="2563693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5407" y="1027906"/>
            <a:ext cx="4087669" cy="5303535"/>
          </a:xfrm>
          <a:prstGeom prst="rect">
            <a:avLst/>
          </a:prstGeom>
        </p:spPr>
      </p:pic>
      <p:sp>
        <p:nvSpPr>
          <p:cNvPr id="2" name="Title 1"/>
          <p:cNvSpPr>
            <a:spLocks noGrp="1"/>
          </p:cNvSpPr>
          <p:nvPr>
            <p:ph type="title"/>
          </p:nvPr>
        </p:nvSpPr>
        <p:spPr>
          <a:xfrm>
            <a:off x="281152" y="365124"/>
            <a:ext cx="10515600" cy="1325563"/>
          </a:xfrm>
        </p:spPr>
        <p:txBody>
          <a:bodyPr/>
          <a:lstStyle/>
          <a:p>
            <a:r>
              <a:rPr lang="en-US" dirty="0"/>
              <a:t>Motivation</a:t>
            </a:r>
          </a:p>
        </p:txBody>
      </p:sp>
      <p:sp>
        <p:nvSpPr>
          <p:cNvPr id="3" name="Content Placeholder 2"/>
          <p:cNvSpPr>
            <a:spLocks noGrp="1"/>
          </p:cNvSpPr>
          <p:nvPr>
            <p:ph idx="1"/>
          </p:nvPr>
        </p:nvSpPr>
        <p:spPr>
          <a:xfrm>
            <a:off x="691055" y="1821234"/>
            <a:ext cx="6834352" cy="3110910"/>
          </a:xfrm>
        </p:spPr>
        <p:txBody>
          <a:bodyPr>
            <a:normAutofit/>
          </a:bodyPr>
          <a:lstStyle/>
          <a:p>
            <a:pPr algn="just"/>
            <a:r>
              <a:rPr lang="en-US" sz="2400" dirty="0">
                <a:cs typeface="Calibri Light" panose="020F0302020204030204" pitchFamily="34" charset="0"/>
              </a:rPr>
              <a:t>Memory network can capture the corresponding important evidences (sentences, words) using the attention mechanism according to </a:t>
            </a:r>
            <a:r>
              <a:rPr lang="en-US" sz="2400" b="1" dirty="0">
                <a:cs typeface="Calibri Light" panose="020F0302020204030204" pitchFamily="34" charset="0"/>
              </a:rPr>
              <a:t>the task of interest</a:t>
            </a:r>
            <a:r>
              <a:rPr lang="en-US" sz="2400" dirty="0">
                <a:cs typeface="Calibri Light" panose="020F0302020204030204" pitchFamily="34" charset="0"/>
              </a:rPr>
              <a:t>.</a:t>
            </a:r>
          </a:p>
          <a:p>
            <a:pPr algn="just"/>
            <a:endParaRPr lang="en-US" sz="2400" dirty="0"/>
          </a:p>
          <a:p>
            <a:pPr algn="just">
              <a:buFont typeface="Wingdings" panose="05000000000000000000" pitchFamily="2" charset="2"/>
              <a:buChar char="Ø"/>
            </a:pPr>
            <a:r>
              <a:rPr lang="en-US" altLang="en-US" sz="2400" dirty="0">
                <a:cs typeface="Calibri Light" panose="020F0302020204030204" pitchFamily="34" charset="0"/>
              </a:rPr>
              <a:t>Unlike QA tasks, our query is a randomly initialized vector, which can be learned for a </a:t>
            </a:r>
            <a:r>
              <a:rPr lang="en-US" altLang="en-US" sz="2400" b="1" dirty="0">
                <a:cs typeface="Calibri Light" panose="020F0302020204030204" pitchFamily="34" charset="0"/>
              </a:rPr>
              <a:t>high-level representation</a:t>
            </a:r>
            <a:r>
              <a:rPr lang="en-US" altLang="en-US" sz="2400" dirty="0">
                <a:cs typeface="Calibri Light" panose="020F0302020204030204" pitchFamily="34" charset="0"/>
              </a:rPr>
              <a:t>.</a:t>
            </a:r>
          </a:p>
        </p:txBody>
      </p:sp>
      <p:sp>
        <p:nvSpPr>
          <p:cNvPr id="5" name="TextBox 4"/>
          <p:cNvSpPr txBox="1"/>
          <p:nvPr/>
        </p:nvSpPr>
        <p:spPr>
          <a:xfrm>
            <a:off x="8025195" y="6194804"/>
            <a:ext cx="3328604" cy="430887"/>
          </a:xfrm>
          <a:prstGeom prst="rect">
            <a:avLst/>
          </a:prstGeom>
          <a:noFill/>
        </p:spPr>
        <p:txBody>
          <a:bodyPr wrap="none" rtlCol="0">
            <a:spAutoFit/>
          </a:bodyPr>
          <a:lstStyle/>
          <a:p>
            <a:r>
              <a:rPr lang="en-US" sz="2200" b="1" dirty="0"/>
              <a:t>Figure 1</a:t>
            </a:r>
            <a:r>
              <a:rPr lang="en-US" sz="2200" dirty="0"/>
              <a:t>: Memory network.</a:t>
            </a:r>
          </a:p>
        </p:txBody>
      </p:sp>
    </p:spTree>
    <p:extLst>
      <p:ext uri="{BB962C8B-B14F-4D97-AF65-F5344CB8AC3E}">
        <p14:creationId xmlns:p14="http://schemas.microsoft.com/office/powerpoint/2010/main" val="3931822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726" y="120196"/>
            <a:ext cx="10515600" cy="1325563"/>
          </a:xfrm>
        </p:spPr>
        <p:txBody>
          <a:bodyPr/>
          <a:lstStyle/>
          <a:p>
            <a:r>
              <a:rPr lang="en-US" dirty="0"/>
              <a:t>Motivation</a:t>
            </a:r>
          </a:p>
        </p:txBody>
      </p:sp>
      <p:sp>
        <p:nvSpPr>
          <p:cNvPr id="3" name="Content Placeholder 2"/>
          <p:cNvSpPr>
            <a:spLocks noGrp="1"/>
          </p:cNvSpPr>
          <p:nvPr>
            <p:ph idx="1"/>
          </p:nvPr>
        </p:nvSpPr>
        <p:spPr>
          <a:xfrm>
            <a:off x="318726" y="1361667"/>
            <a:ext cx="10515600" cy="4351338"/>
          </a:xfrm>
        </p:spPr>
        <p:txBody>
          <a:bodyPr/>
          <a:lstStyle/>
          <a:p>
            <a:pPr marL="0" indent="0">
              <a:buNone/>
            </a:pPr>
            <a:r>
              <a:rPr lang="en-US" dirty="0"/>
              <a:t>Task1: sentiment classification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936" y="2174880"/>
            <a:ext cx="10576560" cy="2724912"/>
          </a:xfrm>
          <a:prstGeom prst="rect">
            <a:avLst/>
          </a:prstGeom>
        </p:spPr>
      </p:pic>
      <p:sp>
        <p:nvSpPr>
          <p:cNvPr id="5" name="TextBox 4"/>
          <p:cNvSpPr txBox="1"/>
          <p:nvPr/>
        </p:nvSpPr>
        <p:spPr>
          <a:xfrm>
            <a:off x="837936" y="5134786"/>
            <a:ext cx="9659532" cy="461665"/>
          </a:xfrm>
          <a:prstGeom prst="rect">
            <a:avLst/>
          </a:prstGeom>
          <a:noFill/>
        </p:spPr>
        <p:txBody>
          <a:bodyPr wrap="square" rtlCol="0">
            <a:spAutoFit/>
          </a:bodyPr>
          <a:lstStyle/>
          <a:p>
            <a:pPr algn="just"/>
            <a:r>
              <a:rPr lang="en-US" altLang="en-US" sz="2400" b="1" dirty="0">
                <a:cs typeface="Calibri Light" panose="020F0302020204030204" pitchFamily="34" charset="0"/>
              </a:rPr>
              <a:t>Query meaning</a:t>
            </a:r>
            <a:r>
              <a:rPr lang="en-US" altLang="en-US" sz="2400" dirty="0">
                <a:cs typeface="Calibri Light" panose="020F0302020204030204" pitchFamily="34" charset="0"/>
              </a:rPr>
              <a:t>: what is the </a:t>
            </a:r>
            <a:r>
              <a:rPr lang="en-US" altLang="en-US" sz="2400" b="1" dirty="0">
                <a:cs typeface="Calibri Light" panose="020F0302020204030204" pitchFamily="34" charset="0"/>
              </a:rPr>
              <a:t>sentiment</a:t>
            </a:r>
            <a:r>
              <a:rPr lang="en-US" altLang="en-US" sz="2400" dirty="0">
                <a:cs typeface="Calibri Light" panose="020F0302020204030204" pitchFamily="34" charset="0"/>
              </a:rPr>
              <a:t> word?</a:t>
            </a:r>
            <a:endParaRPr lang="en-US" sz="2400" dirty="0"/>
          </a:p>
        </p:txBody>
      </p:sp>
    </p:spTree>
    <p:extLst>
      <p:ext uri="{BB962C8B-B14F-4D97-AF65-F5344CB8AC3E}">
        <p14:creationId xmlns:p14="http://schemas.microsoft.com/office/powerpoint/2010/main" val="138705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747" y="201558"/>
            <a:ext cx="10515600" cy="911181"/>
          </a:xfrm>
        </p:spPr>
        <p:txBody>
          <a:bodyPr/>
          <a:lstStyle/>
          <a:p>
            <a:r>
              <a:rPr lang="en-US" dirty="0"/>
              <a:t>Motivation</a:t>
            </a:r>
          </a:p>
        </p:txBody>
      </p:sp>
      <p:sp>
        <p:nvSpPr>
          <p:cNvPr id="3" name="Content Placeholder 2"/>
          <p:cNvSpPr>
            <a:spLocks noGrp="1"/>
          </p:cNvSpPr>
          <p:nvPr>
            <p:ph idx="1"/>
          </p:nvPr>
        </p:nvSpPr>
        <p:spPr>
          <a:xfrm>
            <a:off x="450885" y="1276836"/>
            <a:ext cx="10515600" cy="4351338"/>
          </a:xfrm>
        </p:spPr>
        <p:txBody>
          <a:bodyPr/>
          <a:lstStyle/>
          <a:p>
            <a:pPr marL="0" indent="0">
              <a:buNone/>
            </a:pPr>
            <a:r>
              <a:rPr lang="en-US" dirty="0"/>
              <a:t>Task2: domain classification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37" y="1972309"/>
            <a:ext cx="10625328" cy="2572512"/>
          </a:xfrm>
          <a:prstGeom prst="rect">
            <a:avLst/>
          </a:prstGeom>
        </p:spPr>
      </p:pic>
      <p:sp>
        <p:nvSpPr>
          <p:cNvPr id="5" name="TextBox 4"/>
          <p:cNvSpPr txBox="1"/>
          <p:nvPr/>
        </p:nvSpPr>
        <p:spPr>
          <a:xfrm>
            <a:off x="782656" y="4969521"/>
            <a:ext cx="10310648" cy="1200329"/>
          </a:xfrm>
          <a:prstGeom prst="rect">
            <a:avLst/>
          </a:prstGeom>
          <a:noFill/>
        </p:spPr>
        <p:txBody>
          <a:bodyPr wrap="square" rtlCol="0">
            <a:spAutoFit/>
          </a:bodyPr>
          <a:lstStyle/>
          <a:p>
            <a:endParaRPr lang="en-US" altLang="en-US" sz="2400" dirty="0">
              <a:cs typeface="Calibri Light" panose="020F0302020204030204" pitchFamily="34" charset="0"/>
            </a:endParaRPr>
          </a:p>
          <a:p>
            <a:pPr algn="just"/>
            <a:r>
              <a:rPr lang="en-US" sz="2400" dirty="0">
                <a:cs typeface="Calibri Light" panose="020F0302020204030204" pitchFamily="34" charset="0"/>
              </a:rPr>
              <a:t>However, we need to focus on </a:t>
            </a:r>
            <a:r>
              <a:rPr lang="en-US" sz="2400" b="1" dirty="0">
                <a:cs typeface="Calibri Light" panose="020F0302020204030204" pitchFamily="34" charset="0"/>
              </a:rPr>
              <a:t>domain-shared</a:t>
            </a:r>
            <a:r>
              <a:rPr lang="en-US" sz="2400" dirty="0">
                <a:cs typeface="Calibri Light" panose="020F0302020204030204" pitchFamily="34" charset="0"/>
              </a:rPr>
              <a:t> words, which can be achieved by adversarial training to realize domain confusion.</a:t>
            </a:r>
          </a:p>
        </p:txBody>
      </p:sp>
      <p:sp>
        <p:nvSpPr>
          <p:cNvPr id="6" name="Rectangle 5"/>
          <p:cNvSpPr/>
          <p:nvPr/>
        </p:nvSpPr>
        <p:spPr>
          <a:xfrm>
            <a:off x="782656" y="4624832"/>
            <a:ext cx="6687408" cy="461665"/>
          </a:xfrm>
          <a:prstGeom prst="rect">
            <a:avLst/>
          </a:prstGeom>
        </p:spPr>
        <p:txBody>
          <a:bodyPr wrap="none">
            <a:spAutoFit/>
          </a:bodyPr>
          <a:lstStyle/>
          <a:p>
            <a:r>
              <a:rPr lang="en-US" altLang="en-US" sz="2400" b="1" dirty="0">
                <a:cs typeface="Calibri Light" panose="020F0302020204030204" pitchFamily="34" charset="0"/>
              </a:rPr>
              <a:t>Query meaning</a:t>
            </a:r>
            <a:r>
              <a:rPr lang="en-US" altLang="en-US" sz="2400" dirty="0">
                <a:cs typeface="Calibri Light" panose="020F0302020204030204" pitchFamily="34" charset="0"/>
              </a:rPr>
              <a:t>: what is the </a:t>
            </a:r>
            <a:r>
              <a:rPr lang="en-US" altLang="en-US" sz="2400" b="1" dirty="0">
                <a:cs typeface="Calibri Light" panose="020F0302020204030204" pitchFamily="34" charset="0"/>
              </a:rPr>
              <a:t>domain-specific</a:t>
            </a:r>
            <a:r>
              <a:rPr lang="en-US" altLang="en-US" sz="2400" dirty="0">
                <a:cs typeface="Calibri Light" panose="020F0302020204030204" pitchFamily="34" charset="0"/>
              </a:rPr>
              <a:t> word? </a:t>
            </a:r>
          </a:p>
        </p:txBody>
      </p:sp>
    </p:spTree>
    <p:extLst>
      <p:ext uri="{BB962C8B-B14F-4D97-AF65-F5344CB8AC3E}">
        <p14:creationId xmlns:p14="http://schemas.microsoft.com/office/powerpoint/2010/main" val="144194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105" y="232603"/>
            <a:ext cx="10515600" cy="1325563"/>
          </a:xfrm>
        </p:spPr>
        <p:txBody>
          <a:bodyPr/>
          <a:lstStyle/>
          <a:p>
            <a:r>
              <a:rPr lang="en-US" dirty="0"/>
              <a:t>Motivation</a:t>
            </a:r>
          </a:p>
        </p:txBody>
      </p:sp>
      <p:sp>
        <p:nvSpPr>
          <p:cNvPr id="3" name="Content Placeholder 2"/>
          <p:cNvSpPr>
            <a:spLocks noGrp="1"/>
          </p:cNvSpPr>
          <p:nvPr>
            <p:ph idx="1"/>
          </p:nvPr>
        </p:nvSpPr>
        <p:spPr>
          <a:xfrm>
            <a:off x="811695" y="1558165"/>
            <a:ext cx="10515600" cy="4643851"/>
          </a:xfrm>
        </p:spPr>
        <p:txBody>
          <a:bodyPr>
            <a:normAutofit fontScale="92500"/>
          </a:bodyPr>
          <a:lstStyle/>
          <a:p>
            <a:pPr algn="just"/>
            <a:r>
              <a:rPr lang="en-US" dirty="0"/>
              <a:t>Characteristic of pivots</a:t>
            </a:r>
          </a:p>
          <a:p>
            <a:pPr marL="457200" lvl="1" indent="0" algn="just">
              <a:buNone/>
            </a:pPr>
            <a:r>
              <a:rPr lang="en-US" dirty="0">
                <a:solidFill>
                  <a:srgbClr val="00B0F0"/>
                </a:solidFill>
              </a:rPr>
              <a:t>Feature1</a:t>
            </a:r>
            <a:r>
              <a:rPr lang="en-US" dirty="0"/>
              <a:t>: They are the important sentiment words.</a:t>
            </a:r>
          </a:p>
          <a:p>
            <a:pPr marL="457200" lvl="1" indent="0" algn="just">
              <a:buNone/>
            </a:pPr>
            <a:r>
              <a:rPr lang="en-US" dirty="0">
                <a:solidFill>
                  <a:schemeClr val="accent2"/>
                </a:solidFill>
              </a:rPr>
              <a:t>Feature2</a:t>
            </a:r>
            <a:r>
              <a:rPr lang="en-US" dirty="0"/>
              <a:t>: They are shared in both domains.</a:t>
            </a:r>
          </a:p>
          <a:p>
            <a:pPr marL="0" indent="0" algn="just">
              <a:buNone/>
            </a:pPr>
            <a:endParaRPr lang="en-US" dirty="0"/>
          </a:p>
          <a:p>
            <a:pPr algn="just"/>
            <a:r>
              <a:rPr lang="en-US" dirty="0"/>
              <a:t>In order to automatically extract pivots, we use t</a:t>
            </a:r>
            <a:r>
              <a:rPr lang="en-US" altLang="zh-CN" dirty="0"/>
              <a:t>wo parameter-shared memory networks:</a:t>
            </a:r>
            <a:endParaRPr lang="en-US" sz="2400" dirty="0"/>
          </a:p>
          <a:p>
            <a:pPr lvl="1" algn="just">
              <a:buFont typeface="Wingdings" panose="05000000000000000000" pitchFamily="2" charset="2"/>
              <a:buChar char="Ø"/>
            </a:pPr>
            <a:r>
              <a:rPr lang="en-US" dirty="0"/>
              <a:t> </a:t>
            </a:r>
            <a:r>
              <a:rPr lang="en-US" dirty="0">
                <a:solidFill>
                  <a:srgbClr val="00B0F0"/>
                </a:solidFill>
              </a:rPr>
              <a:t>MN-sentiment</a:t>
            </a:r>
            <a:r>
              <a:rPr lang="en-US" dirty="0"/>
              <a:t>: sentiment classification in the source domain (</a:t>
            </a:r>
            <a:r>
              <a:rPr lang="en-US" b="1" dirty="0"/>
              <a:t>task1</a:t>
            </a:r>
            <a:r>
              <a:rPr lang="en-US" dirty="0"/>
              <a:t>) for </a:t>
            </a:r>
            <a:r>
              <a:rPr lang="en-US" dirty="0">
                <a:solidFill>
                  <a:srgbClr val="00B0F0"/>
                </a:solidFill>
              </a:rPr>
              <a:t>Feature1</a:t>
            </a:r>
            <a:r>
              <a:rPr lang="en-US" dirty="0"/>
              <a:t>.</a:t>
            </a:r>
          </a:p>
          <a:p>
            <a:pPr lvl="1" algn="just">
              <a:buFont typeface="Wingdings" panose="05000000000000000000" pitchFamily="2" charset="2"/>
              <a:buChar char="Ø"/>
            </a:pPr>
            <a:r>
              <a:rPr lang="en-US" dirty="0"/>
              <a:t> </a:t>
            </a:r>
            <a:r>
              <a:rPr lang="en-US" dirty="0">
                <a:solidFill>
                  <a:schemeClr val="accent2"/>
                </a:solidFill>
              </a:rPr>
              <a:t>MN-domain</a:t>
            </a:r>
            <a:r>
              <a:rPr lang="en-US" dirty="0"/>
              <a:t>: domain classification (</a:t>
            </a:r>
            <a:r>
              <a:rPr lang="en-US" b="1" dirty="0"/>
              <a:t>task2</a:t>
            </a:r>
            <a:r>
              <a:rPr lang="en-US" dirty="0"/>
              <a:t>) based on adversarial training for </a:t>
            </a:r>
            <a:r>
              <a:rPr lang="en-US" dirty="0">
                <a:solidFill>
                  <a:schemeClr val="accent2"/>
                </a:solidFill>
              </a:rPr>
              <a:t>Feature2</a:t>
            </a:r>
            <a:r>
              <a:rPr lang="en-US" dirty="0"/>
              <a:t>.</a:t>
            </a:r>
          </a:p>
          <a:p>
            <a:pPr lvl="1" algn="just">
              <a:buFont typeface="Wingdings" panose="05000000000000000000" pitchFamily="2" charset="2"/>
              <a:buChar char="Ø"/>
            </a:pPr>
            <a:r>
              <a:rPr lang="en-US" dirty="0"/>
              <a:t> Jointly trained: minimize the sentiment classification errors and make a domain classifier incapable of discriminating samples from the source and target domains.</a:t>
            </a:r>
          </a:p>
          <a:p>
            <a:pPr lvl="1" algn="just">
              <a:buFont typeface="Wingdings" panose="05000000000000000000" pitchFamily="2" charset="2"/>
              <a:buChar char="Ø"/>
            </a:pPr>
            <a:r>
              <a:rPr lang="en-US" altLang="en-US" dirty="0">
                <a:cs typeface="Calibri Light" panose="020F0302020204030204" pitchFamily="34" charset="0"/>
              </a:rPr>
              <a:t>Then, the query</a:t>
            </a:r>
            <a:r>
              <a:rPr lang="en-US" altLang="en-US" b="1" dirty="0">
                <a:cs typeface="Calibri Light" panose="020F0302020204030204" pitchFamily="34" charset="0"/>
              </a:rPr>
              <a:t> </a:t>
            </a:r>
            <a:r>
              <a:rPr lang="en-US" altLang="en-US" dirty="0">
                <a:cs typeface="Calibri Light" panose="020F0302020204030204" pitchFamily="34" charset="0"/>
              </a:rPr>
              <a:t>stands for a higher-level representation - what is the </a:t>
            </a:r>
            <a:r>
              <a:rPr lang="en-US" altLang="en-US" b="1" dirty="0">
                <a:cs typeface="Calibri Light" panose="020F0302020204030204" pitchFamily="34" charset="0"/>
              </a:rPr>
              <a:t>pivot</a:t>
            </a:r>
            <a:r>
              <a:rPr lang="en-US" altLang="en-US" dirty="0">
                <a:cs typeface="Calibri Light" panose="020F0302020204030204" pitchFamily="34" charset="0"/>
              </a:rPr>
              <a:t>? </a:t>
            </a:r>
          </a:p>
          <a:p>
            <a:pPr lvl="1" algn="just">
              <a:buFont typeface="Wingdings" panose="05000000000000000000" pitchFamily="2" charset="2"/>
              <a:buChar char="Ø"/>
            </a:pPr>
            <a:endParaRPr lang="en-US" dirty="0"/>
          </a:p>
          <a:p>
            <a:pPr lvl="1" algn="just">
              <a:buFont typeface="Wingdings" panose="05000000000000000000" pitchFamily="2" charset="2"/>
              <a:buChar char="Ø"/>
            </a:pPr>
            <a:endParaRPr lang="en-US" dirty="0"/>
          </a:p>
          <a:p>
            <a:pPr lvl="1" algn="just">
              <a:buFont typeface="Wingdings" panose="05000000000000000000" pitchFamily="2" charset="2"/>
              <a:buChar char="Ø"/>
            </a:pPr>
            <a:endParaRPr lang="en-US" dirty="0"/>
          </a:p>
          <a:p>
            <a:pPr marL="0" indent="0" algn="just">
              <a:buNone/>
            </a:pPr>
            <a:endParaRPr lang="en-US" sz="2400" dirty="0"/>
          </a:p>
        </p:txBody>
      </p:sp>
    </p:spTree>
    <p:extLst>
      <p:ext uri="{BB962C8B-B14F-4D97-AF65-F5344CB8AC3E}">
        <p14:creationId xmlns:p14="http://schemas.microsoft.com/office/powerpoint/2010/main" val="305980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62" y="1334471"/>
            <a:ext cx="8086410" cy="5008357"/>
          </a:xfrm>
          <a:prstGeom prst="rect">
            <a:avLst/>
          </a:prstGeom>
        </p:spPr>
      </p:pic>
      <p:sp>
        <p:nvSpPr>
          <p:cNvPr id="2" name="Title 1"/>
          <p:cNvSpPr>
            <a:spLocks noGrp="1"/>
          </p:cNvSpPr>
          <p:nvPr>
            <p:ph type="title"/>
          </p:nvPr>
        </p:nvSpPr>
        <p:spPr>
          <a:xfrm>
            <a:off x="196613" y="179012"/>
            <a:ext cx="10515600" cy="828511"/>
          </a:xfrm>
        </p:spPr>
        <p:txBody>
          <a:bodyPr/>
          <a:lstStyle/>
          <a:p>
            <a:r>
              <a:rPr lang="en-US" dirty="0"/>
              <a:t>Overview of our model</a:t>
            </a:r>
          </a:p>
        </p:txBody>
      </p:sp>
      <p:sp>
        <p:nvSpPr>
          <p:cNvPr id="12" name="Rounded Rectangle 11"/>
          <p:cNvSpPr/>
          <p:nvPr/>
        </p:nvSpPr>
        <p:spPr>
          <a:xfrm>
            <a:off x="196613" y="4045193"/>
            <a:ext cx="1878081" cy="53602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MN-sentiment</a:t>
            </a:r>
          </a:p>
        </p:txBody>
      </p:sp>
      <p:sp>
        <p:nvSpPr>
          <p:cNvPr id="15" name="Rounded Rectangle 14"/>
          <p:cNvSpPr/>
          <p:nvPr/>
        </p:nvSpPr>
        <p:spPr>
          <a:xfrm>
            <a:off x="10108154" y="4002017"/>
            <a:ext cx="1878081" cy="53602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MN-domain</a:t>
            </a:r>
          </a:p>
        </p:txBody>
      </p:sp>
      <p:sp>
        <p:nvSpPr>
          <p:cNvPr id="16" name="Rounded Rectangle 15"/>
          <p:cNvSpPr/>
          <p:nvPr/>
        </p:nvSpPr>
        <p:spPr>
          <a:xfrm>
            <a:off x="95903" y="1422674"/>
            <a:ext cx="2256246" cy="557387"/>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Sentiment classifier</a:t>
            </a:r>
          </a:p>
        </p:txBody>
      </p:sp>
      <p:sp>
        <p:nvSpPr>
          <p:cNvPr id="18" name="Rounded Rectangle 17"/>
          <p:cNvSpPr/>
          <p:nvPr/>
        </p:nvSpPr>
        <p:spPr>
          <a:xfrm>
            <a:off x="9985776" y="1334471"/>
            <a:ext cx="1878081" cy="53602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Domain classifier</a:t>
            </a:r>
          </a:p>
        </p:txBody>
      </p:sp>
      <p:sp>
        <p:nvSpPr>
          <p:cNvPr id="20" name="Right Arrow 19"/>
          <p:cNvSpPr/>
          <p:nvPr/>
        </p:nvSpPr>
        <p:spPr>
          <a:xfrm>
            <a:off x="2329382" y="4206438"/>
            <a:ext cx="554182" cy="219456"/>
          </a:xfrm>
          <a:prstGeom prst="rightArrow">
            <a:avLst/>
          </a:prstGeom>
          <a:solidFill>
            <a:srgbClr val="00B0F0"/>
          </a:solidFill>
          <a:ln>
            <a:solidFill>
              <a:srgbClr val="F3FCA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SG" dirty="0"/>
          </a:p>
        </p:txBody>
      </p:sp>
      <p:sp>
        <p:nvSpPr>
          <p:cNvPr id="21" name="Right Arrow 20"/>
          <p:cNvSpPr/>
          <p:nvPr/>
        </p:nvSpPr>
        <p:spPr>
          <a:xfrm rot="10800000">
            <a:off x="9431594" y="4206437"/>
            <a:ext cx="554182" cy="219456"/>
          </a:xfrm>
          <a:prstGeom prst="rightArrow">
            <a:avLst/>
          </a:prstGeom>
          <a:solidFill>
            <a:srgbClr val="FFC000"/>
          </a:solidFill>
          <a:ln>
            <a:solidFill>
              <a:srgbClr val="F3FCA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SG" dirty="0"/>
          </a:p>
        </p:txBody>
      </p:sp>
      <p:sp>
        <p:nvSpPr>
          <p:cNvPr id="22" name="Right Arrow 21"/>
          <p:cNvSpPr/>
          <p:nvPr/>
        </p:nvSpPr>
        <p:spPr>
          <a:xfrm rot="1519968">
            <a:off x="2439268" y="1820056"/>
            <a:ext cx="554182" cy="219456"/>
          </a:xfrm>
          <a:prstGeom prst="rightArrow">
            <a:avLst/>
          </a:prstGeom>
          <a:solidFill>
            <a:srgbClr val="00B0F0"/>
          </a:solidFill>
          <a:ln>
            <a:solidFill>
              <a:srgbClr val="F3FCA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SG" dirty="0"/>
          </a:p>
        </p:txBody>
      </p:sp>
      <p:sp>
        <p:nvSpPr>
          <p:cNvPr id="23" name="Right Arrow 22"/>
          <p:cNvSpPr/>
          <p:nvPr/>
        </p:nvSpPr>
        <p:spPr>
          <a:xfrm rot="9107187">
            <a:off x="9378235" y="1669157"/>
            <a:ext cx="554182" cy="219456"/>
          </a:xfrm>
          <a:prstGeom prst="rightArrow">
            <a:avLst/>
          </a:prstGeom>
          <a:solidFill>
            <a:srgbClr val="FFC000"/>
          </a:solidFill>
          <a:ln>
            <a:solidFill>
              <a:srgbClr val="F3FCA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SG" dirty="0"/>
          </a:p>
        </p:txBody>
      </p:sp>
      <p:sp>
        <p:nvSpPr>
          <p:cNvPr id="24" name="TextBox 23"/>
          <p:cNvSpPr txBox="1"/>
          <p:nvPr/>
        </p:nvSpPr>
        <p:spPr>
          <a:xfrm>
            <a:off x="1402061" y="6253978"/>
            <a:ext cx="9121215" cy="461665"/>
          </a:xfrm>
          <a:prstGeom prst="rect">
            <a:avLst/>
          </a:prstGeom>
          <a:noFill/>
        </p:spPr>
        <p:txBody>
          <a:bodyPr wrap="none" rtlCol="0">
            <a:spAutoFit/>
          </a:bodyPr>
          <a:lstStyle/>
          <a:p>
            <a:r>
              <a:rPr lang="en-US" sz="2200" b="1" dirty="0"/>
              <a:t>Figure 2</a:t>
            </a:r>
            <a:r>
              <a:rPr lang="en-US" sz="2200" dirty="0"/>
              <a:t>: The framework of the </a:t>
            </a:r>
            <a:r>
              <a:rPr lang="en-US" sz="2400" dirty="0"/>
              <a:t>Adversarial Memory Network (</a:t>
            </a:r>
            <a:r>
              <a:rPr lang="en-US" sz="2200" dirty="0"/>
              <a:t>AMN) model.</a:t>
            </a:r>
          </a:p>
        </p:txBody>
      </p:sp>
    </p:spTree>
    <p:extLst>
      <p:ext uri="{BB962C8B-B14F-4D97-AF65-F5344CB8AC3E}">
        <p14:creationId xmlns:p14="http://schemas.microsoft.com/office/powerpoint/2010/main" val="3608958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57" y="36240"/>
            <a:ext cx="10515600" cy="976428"/>
          </a:xfrm>
        </p:spPr>
        <p:txBody>
          <a:bodyPr/>
          <a:lstStyle/>
          <a:p>
            <a:r>
              <a:rPr lang="en-US" dirty="0"/>
              <a:t>Memory Network</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0502" y="723307"/>
            <a:ext cx="4087669" cy="5303535"/>
          </a:xfrm>
          <a:prstGeom prst="rect">
            <a:avLst/>
          </a:prstGeom>
        </p:spPr>
      </p:pic>
      <p:sp>
        <p:nvSpPr>
          <p:cNvPr id="5" name="TextBox 4"/>
          <p:cNvSpPr txBox="1"/>
          <p:nvPr/>
        </p:nvSpPr>
        <p:spPr>
          <a:xfrm>
            <a:off x="441709" y="2630825"/>
            <a:ext cx="2462921" cy="523220"/>
          </a:xfrm>
          <a:prstGeom prst="rect">
            <a:avLst/>
          </a:prstGeom>
          <a:noFill/>
        </p:spPr>
        <p:txBody>
          <a:bodyPr wrap="square" rtlCol="0">
            <a:spAutoFit/>
          </a:bodyPr>
          <a:lstStyle/>
          <a:p>
            <a:r>
              <a:rPr lang="en-US" sz="2800" dirty="0"/>
              <a:t>Attention layer:</a:t>
            </a:r>
          </a:p>
        </p:txBody>
      </p:sp>
      <p:sp>
        <p:nvSpPr>
          <p:cNvPr id="6" name="TextBox 5"/>
          <p:cNvSpPr txBox="1"/>
          <p:nvPr/>
        </p:nvSpPr>
        <p:spPr>
          <a:xfrm>
            <a:off x="5637439" y="2971800"/>
            <a:ext cx="65" cy="276999"/>
          </a:xfrm>
          <a:prstGeom prst="rect">
            <a:avLst/>
          </a:prstGeom>
          <a:noFill/>
        </p:spPr>
        <p:txBody>
          <a:bodyPr wrap="none" lIns="0" tIns="0" rIns="0" bIns="0" rtlCol="0">
            <a:spAutoFit/>
          </a:bodyPr>
          <a:lstStyle/>
          <a:p>
            <a:endParaRPr lang="en-US" dirty="0"/>
          </a:p>
        </p:txBody>
      </p:sp>
      <p:sp>
        <p:nvSpPr>
          <p:cNvPr id="7" name="TextBox 6"/>
          <p:cNvSpPr txBox="1"/>
          <p:nvPr/>
        </p:nvSpPr>
        <p:spPr>
          <a:xfrm>
            <a:off x="8115863" y="6026842"/>
            <a:ext cx="3042308" cy="400110"/>
          </a:xfrm>
          <a:prstGeom prst="rect">
            <a:avLst/>
          </a:prstGeom>
          <a:noFill/>
        </p:spPr>
        <p:txBody>
          <a:bodyPr wrap="none" rtlCol="0">
            <a:spAutoFit/>
          </a:bodyPr>
          <a:lstStyle/>
          <a:p>
            <a:r>
              <a:rPr lang="en-US" sz="2000" b="1" dirty="0"/>
              <a:t>Figure 3</a:t>
            </a:r>
            <a:r>
              <a:rPr lang="en-US" sz="2000" dirty="0"/>
              <a:t>: Memory network.</a:t>
            </a:r>
          </a:p>
        </p:txBody>
      </p:sp>
      <mc:AlternateContent xmlns:mc="http://schemas.openxmlformats.org/markup-compatibility/2006" xmlns:a14="http://schemas.microsoft.com/office/drawing/2010/main">
        <mc:Choice Requires="a14">
          <p:sp>
            <p:nvSpPr>
              <p:cNvPr id="3" name="Rectangle 2"/>
              <p:cNvSpPr/>
              <p:nvPr/>
            </p:nvSpPr>
            <p:spPr>
              <a:xfrm>
                <a:off x="8232242" y="3885465"/>
                <a:ext cx="4523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𝒎</m:t>
                      </m:r>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8232242" y="3885465"/>
                <a:ext cx="452367" cy="369332"/>
              </a:xfrm>
              <a:prstGeom prst="rect">
                <a:avLst/>
              </a:prstGeom>
              <a:blipFill>
                <a:blip r:embed="rId5"/>
                <a:stretch>
                  <a:fillRect/>
                </a:stretch>
              </a:blipFill>
            </p:spPr>
            <p:txBody>
              <a:bodyPr/>
              <a:lstStyle/>
              <a:p>
                <a:r>
                  <a:rPr lang="en-US">
                    <a:noFill/>
                  </a:rPr>
                  <a:t> </a:t>
                </a:r>
              </a:p>
            </p:txBody>
          </p:sp>
        </mc:Fallback>
      </mc:AlternateContent>
      <p:sp>
        <p:nvSpPr>
          <p:cNvPr id="8" name="Rectangle 7"/>
          <p:cNvSpPr/>
          <p:nvPr/>
        </p:nvSpPr>
        <p:spPr>
          <a:xfrm>
            <a:off x="10117607" y="4658718"/>
            <a:ext cx="293670" cy="369332"/>
          </a:xfrm>
          <a:prstGeom prst="rect">
            <a:avLst/>
          </a:prstGeom>
        </p:spPr>
        <p:txBody>
          <a:bodyPr wrap="none">
            <a:spAutoFit/>
          </a:bodyPr>
          <a:lstStyle/>
          <a:p>
            <a:r>
              <a:rPr lang="en-US" b="1" dirty="0"/>
              <a:t>v</a:t>
            </a:r>
          </a:p>
        </p:txBody>
      </p:sp>
      <p:sp>
        <p:nvSpPr>
          <p:cNvPr id="9" name="Rectangle 8"/>
          <p:cNvSpPr/>
          <p:nvPr/>
        </p:nvSpPr>
        <p:spPr>
          <a:xfrm>
            <a:off x="10117607" y="3786985"/>
            <a:ext cx="293670" cy="369332"/>
          </a:xfrm>
          <a:prstGeom prst="rect">
            <a:avLst/>
          </a:prstGeom>
        </p:spPr>
        <p:txBody>
          <a:bodyPr wrap="none">
            <a:spAutoFit/>
          </a:bodyPr>
          <a:lstStyle/>
          <a:p>
            <a:r>
              <a:rPr lang="en-US" b="1" dirty="0"/>
              <a:t>v</a:t>
            </a:r>
          </a:p>
        </p:txBody>
      </p:sp>
      <p:sp>
        <p:nvSpPr>
          <p:cNvPr id="10" name="Rectangle 9"/>
          <p:cNvSpPr/>
          <p:nvPr/>
        </p:nvSpPr>
        <p:spPr>
          <a:xfrm>
            <a:off x="10103155" y="2784713"/>
            <a:ext cx="19698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v</a:t>
            </a:r>
          </a:p>
        </p:txBody>
      </p:sp>
      <p:sp>
        <p:nvSpPr>
          <p:cNvPr id="15" name="Rectangle 14"/>
          <p:cNvSpPr/>
          <p:nvPr/>
        </p:nvSpPr>
        <p:spPr>
          <a:xfrm>
            <a:off x="360243" y="1030935"/>
            <a:ext cx="1611660" cy="523220"/>
          </a:xfrm>
          <a:prstGeom prst="rect">
            <a:avLst/>
          </a:prstGeom>
        </p:spPr>
        <p:txBody>
          <a:bodyPr wrap="none">
            <a:spAutoFit/>
          </a:bodyPr>
          <a:lstStyle/>
          <a:p>
            <a:r>
              <a:rPr lang="en-US" sz="2800" dirty="0"/>
              <a:t>Notations</a:t>
            </a:r>
            <a:endParaRPr lang="en-US" sz="2800" b="1" i="1"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6" name="Rectangle 15"/>
              <p:cNvSpPr/>
              <p:nvPr/>
            </p:nvSpPr>
            <p:spPr>
              <a:xfrm>
                <a:off x="1006033" y="1595080"/>
                <a:ext cx="3797195" cy="837537"/>
              </a:xfrm>
              <a:prstGeom prst="rect">
                <a:avLst/>
              </a:prstGeom>
            </p:spPr>
            <p:txBody>
              <a:bodyPr wrap="square">
                <a:spAutoFit/>
              </a:bodyPr>
              <a:lstStyle/>
              <a:p>
                <a14:m>
                  <m:oMath xmlns:m="http://schemas.openxmlformats.org/officeDocument/2006/math">
                    <m:r>
                      <a:rPr lang="en-US" sz="2400" b="1" i="1">
                        <a:latin typeface="Cambria Math" panose="02040503050406030204" pitchFamily="18" charset="0"/>
                      </a:rPr>
                      <m:t>𝒎</m:t>
                    </m:r>
                    <m:r>
                      <a:rPr lang="en-US" sz="2400" i="1">
                        <a:latin typeface="Cambria Math" panose="02040503050406030204" pitchFamily="18" charset="0"/>
                        <a:ea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𝑅</m:t>
                        </m:r>
                      </m:e>
                      <m:sup>
                        <m:r>
                          <a:rPr lang="en-US" sz="2400" i="1" dirty="0">
                            <a:latin typeface="Cambria Math" panose="02040503050406030204" pitchFamily="18" charset="0"/>
                          </a:rPr>
                          <m:t>𝑑</m:t>
                        </m:r>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𝑛</m:t>
                        </m:r>
                      </m:sup>
                    </m:sSup>
                    <m:r>
                      <a:rPr lang="en-US" sz="2400" dirty="0">
                        <a:latin typeface="Cambria Math" panose="02040503050406030204" pitchFamily="18" charset="0"/>
                        <a:ea typeface="Cambria Math" panose="02040503050406030204" pitchFamily="18" charset="0"/>
                      </a:rPr>
                      <m:t>:</m:t>
                    </m:r>
                  </m:oMath>
                </a14:m>
                <a:r>
                  <a:rPr lang="en-US" sz="2400" dirty="0"/>
                  <a:t> external memory</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𝑤</m:t>
                        </m:r>
                      </m:sub>
                    </m:sSub>
                  </m:oMath>
                </a14:m>
                <a:r>
                  <a:rPr lang="en-US" sz="2400" dirty="0"/>
                  <a:t>: query vector</a:t>
                </a:r>
              </a:p>
            </p:txBody>
          </p:sp>
        </mc:Choice>
        <mc:Fallback xmlns="">
          <p:sp>
            <p:nvSpPr>
              <p:cNvPr id="16" name="Rectangle 15"/>
              <p:cNvSpPr>
                <a:spLocks noRot="1" noChangeAspect="1" noMove="1" noResize="1" noEditPoints="1" noAdjustHandles="1" noChangeArrowheads="1" noChangeShapeType="1" noTextEdit="1"/>
              </p:cNvSpPr>
              <p:nvPr/>
            </p:nvSpPr>
            <p:spPr>
              <a:xfrm>
                <a:off x="1006033" y="1595080"/>
                <a:ext cx="3797195" cy="837537"/>
              </a:xfrm>
              <a:prstGeom prst="rect">
                <a:avLst/>
              </a:prstGeom>
              <a:blipFill>
                <a:blip r:embed="rId6"/>
                <a:stretch>
                  <a:fillRect l="-482" t="-5109" r="-1926" b="-160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61380" y="3207860"/>
                <a:ext cx="6701268" cy="2944268"/>
              </a:xfrm>
              <a:prstGeom prst="rect">
                <a:avLst/>
              </a:prstGeom>
            </p:spPr>
            <p:txBody>
              <a:bodyPr wrap="square">
                <a:spAutoFit/>
              </a:bodyPr>
              <a:lstStyle/>
              <a:p>
                <a:pPr marL="742950" lvl="1" indent="-285750">
                  <a:buFont typeface="Arial" panose="020B0604020202020204" pitchFamily="34" charset="0"/>
                  <a:buChar char="•"/>
                </a:pPr>
                <a:r>
                  <a:rPr lang="en-US" sz="2200" dirty="0"/>
                  <a:t>One-layer MLP: </a:t>
                </a:r>
                <a:br>
                  <a:rPr lang="en-US" sz="2200" dirty="0"/>
                </a:b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h</m:t>
                        </m:r>
                      </m:e>
                      <m:sub>
                        <m:r>
                          <a:rPr lang="en-US" sz="2200" i="1">
                            <a:latin typeface="Cambria Math" panose="02040503050406030204" pitchFamily="18" charset="0"/>
                          </a:rPr>
                          <m:t>𝑖</m:t>
                        </m:r>
                      </m:sub>
                    </m:sSub>
                    <m:r>
                      <a:rPr lang="en-US" sz="2200" i="1">
                        <a:latin typeface="Cambria Math" panose="02040503050406030204" pitchFamily="18" charset="0"/>
                      </a:rPr>
                      <m:t>=</m:t>
                    </m:r>
                    <m:r>
                      <m:rPr>
                        <m:sty m:val="p"/>
                      </m:rPr>
                      <a:rPr lang="en-US" sz="2200">
                        <a:latin typeface="Cambria Math" panose="02040503050406030204" pitchFamily="18" charset="0"/>
                      </a:rPr>
                      <m:t>tanh</m:t>
                    </m:r>
                    <m:r>
                      <a:rPr lang="en-US" sz="2200" i="1">
                        <a:latin typeface="Cambria Math" panose="02040503050406030204" pitchFamily="18" charset="0"/>
                      </a:rPr>
                      <m:t>⁡(</m:t>
                    </m:r>
                    <m:r>
                      <a:rPr lang="en-US" sz="2200" i="1">
                        <a:latin typeface="Cambria Math" panose="02040503050406030204" pitchFamily="18" charset="0"/>
                      </a:rPr>
                      <m:t>𝑊</m:t>
                    </m:r>
                    <m:sSub>
                      <m:sSubPr>
                        <m:ctrlPr>
                          <a:rPr lang="en-US" sz="2200" i="1">
                            <a:latin typeface="Cambria Math" panose="02040503050406030204" pitchFamily="18" charset="0"/>
                          </a:rPr>
                        </m:ctrlPr>
                      </m:sSubPr>
                      <m:e>
                        <m:r>
                          <a:rPr lang="en-US" sz="2200" b="1" i="1">
                            <a:latin typeface="Cambria Math" panose="02040503050406030204" pitchFamily="18" charset="0"/>
                          </a:rPr>
                          <m:t>𝒎</m:t>
                        </m:r>
                      </m:e>
                      <m:sub>
                        <m:r>
                          <a:rPr lang="en-US" sz="2200" i="1">
                            <a:latin typeface="Cambria Math" panose="02040503050406030204" pitchFamily="18" charset="0"/>
                          </a:rPr>
                          <m:t>𝑖</m:t>
                        </m:r>
                      </m:sub>
                    </m:sSub>
                    <m:r>
                      <a:rPr lang="en-US" sz="2200" i="1">
                        <a:latin typeface="Cambria Math" panose="02040503050406030204" pitchFamily="18" charset="0"/>
                      </a:rPr>
                      <m:t>+</m:t>
                    </m:r>
                    <m:r>
                      <a:rPr lang="en-US" sz="2200" i="1">
                        <a:latin typeface="Cambria Math" panose="02040503050406030204" pitchFamily="18" charset="0"/>
                      </a:rPr>
                      <m:t>𝑏</m:t>
                    </m:r>
                    <m:r>
                      <a:rPr lang="en-US" sz="2200" i="1">
                        <a:latin typeface="Cambria Math" panose="02040503050406030204" pitchFamily="18" charset="0"/>
                      </a:rPr>
                      <m:t>)</m:t>
                    </m:r>
                  </m:oMath>
                </a14:m>
                <a:endParaRPr lang="en-US" sz="2200" dirty="0"/>
              </a:p>
              <a:p>
                <a:pPr marL="742950" lvl="1" indent="-285750">
                  <a:buFont typeface="Arial" panose="020B0604020202020204" pitchFamily="34" charset="0"/>
                  <a:buChar char="•"/>
                </a:pPr>
                <a:r>
                  <a:rPr lang="en-US" sz="2200" dirty="0"/>
                  <a:t>Attention with masked </a:t>
                </a:r>
                <a:r>
                  <a:rPr lang="en-US" sz="2200" dirty="0" err="1"/>
                  <a:t>softmax</a:t>
                </a:r>
                <a:r>
                  <a:rPr lang="en-US" sz="2200" dirty="0"/>
                  <a:t>: </a:t>
                </a:r>
              </a:p>
              <a:p>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𝑎</m:t>
                          </m:r>
                        </m:e>
                        <m:sub>
                          <m:r>
                            <a:rPr lang="en-US" sz="2200" i="1">
                              <a:latin typeface="Cambria Math" panose="02040503050406030204" pitchFamily="18" charset="0"/>
                            </a:rPr>
                            <m:t>𝑖</m:t>
                          </m:r>
                        </m:sub>
                      </m:sSub>
                      <m:r>
                        <a:rPr lang="en-US" sz="2200" i="1">
                          <a:latin typeface="Cambria Math" panose="02040503050406030204" pitchFamily="18" charset="0"/>
                        </a:rPr>
                        <m:t>=</m:t>
                      </m:r>
                      <m:f>
                        <m:fPr>
                          <m:ctrlPr>
                            <a:rPr lang="en-US" sz="2200" i="1">
                              <a:latin typeface="Cambria Math" panose="02040503050406030204" pitchFamily="18" charset="0"/>
                            </a:rPr>
                          </m:ctrlPr>
                        </m:fPr>
                        <m:num>
                          <m:r>
                            <m:rPr>
                              <m:sty m:val="p"/>
                            </m:rPr>
                            <a:rPr lang="en-US" sz="2200">
                              <a:latin typeface="Cambria Math" panose="02040503050406030204" pitchFamily="18" charset="0"/>
                            </a:rPr>
                            <m:t>exp</m:t>
                          </m:r>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h</m:t>
                              </m:r>
                            </m:e>
                            <m:sub>
                              <m:r>
                                <a:rPr lang="en-US" sz="2200" i="1">
                                  <a:latin typeface="Cambria Math" panose="02040503050406030204" pitchFamily="18" charset="0"/>
                                </a:rPr>
                                <m:t>𝑖</m:t>
                              </m:r>
                            </m:sub>
                            <m:sup>
                              <m:r>
                                <a:rPr lang="en-US" sz="2200" i="1">
                                  <a:latin typeface="Cambria Math" panose="02040503050406030204" pitchFamily="18" charset="0"/>
                                </a:rPr>
                                <m:t>𝑇</m:t>
                              </m:r>
                            </m:sup>
                          </m:sSubSup>
                          <m:sSub>
                            <m:sSubPr>
                              <m:ctrlPr>
                                <a:rPr lang="en-US" sz="2200" i="1">
                                  <a:latin typeface="Cambria Math" panose="02040503050406030204" pitchFamily="18" charset="0"/>
                                </a:rPr>
                              </m:ctrlPr>
                            </m:sSubPr>
                            <m:e>
                              <m:r>
                                <a:rPr lang="en-US" sz="2200" i="1">
                                  <a:latin typeface="Cambria Math" panose="02040503050406030204" pitchFamily="18" charset="0"/>
                                </a:rPr>
                                <m:t>𝑞</m:t>
                              </m:r>
                            </m:e>
                            <m:sub>
                              <m:r>
                                <a:rPr lang="en-US" sz="2200" i="1">
                                  <a:latin typeface="Cambria Math" panose="02040503050406030204" pitchFamily="18" charset="0"/>
                                </a:rPr>
                                <m:t>𝑤</m:t>
                              </m:r>
                            </m:sub>
                          </m:sSub>
                          <m:r>
                            <a:rPr lang="en-US" sz="2200" i="1">
                              <a:latin typeface="Cambria Math" panose="02040503050406030204" pitchFamily="18" charset="0"/>
                            </a:rPr>
                            <m:t>)</m:t>
                          </m:r>
                        </m:num>
                        <m:den>
                          <m:nary>
                            <m:naryPr>
                              <m:chr m:val="∑"/>
                              <m:limLoc m:val="subSup"/>
                              <m:ctrlPr>
                                <a:rPr lang="en-US" sz="2200" i="1">
                                  <a:latin typeface="Cambria Math" panose="02040503050406030204" pitchFamily="18" charset="0"/>
                                </a:rPr>
                              </m:ctrlPr>
                            </m:naryPr>
                            <m:sub>
                              <m:r>
                                <m:rPr>
                                  <m:brk m:alnAt="25"/>
                                </m:rPr>
                                <a:rPr lang="en-US" sz="2200" i="1">
                                  <a:latin typeface="Cambria Math" panose="02040503050406030204" pitchFamily="18" charset="0"/>
                                </a:rPr>
                                <m:t>𝑗</m:t>
                              </m:r>
                              <m:r>
                                <a:rPr lang="en-US" sz="2200" i="1">
                                  <a:latin typeface="Cambria Math" panose="02040503050406030204" pitchFamily="18" charset="0"/>
                                </a:rPr>
                                <m:t>=1</m:t>
                              </m:r>
                            </m:sub>
                            <m:sup>
                              <m:r>
                                <a:rPr lang="en-US" sz="2200" i="1">
                                  <a:latin typeface="Cambria Math" panose="02040503050406030204" pitchFamily="18" charset="0"/>
                                </a:rPr>
                                <m:t>𝑛</m:t>
                              </m:r>
                            </m:sup>
                            <m:e>
                              <m:r>
                                <m:rPr>
                                  <m:sty m:val="p"/>
                                </m:rPr>
                                <a:rPr lang="en-US" sz="2200">
                                  <a:latin typeface="Cambria Math" panose="02040503050406030204" pitchFamily="18" charset="0"/>
                                </a:rPr>
                                <m:t>exp</m:t>
                              </m:r>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h</m:t>
                                  </m:r>
                                </m:e>
                                <m:sub>
                                  <m:r>
                                    <a:rPr lang="en-US" sz="2200" i="1">
                                      <a:latin typeface="Cambria Math" panose="02040503050406030204" pitchFamily="18" charset="0"/>
                                    </a:rPr>
                                    <m:t>𝑗</m:t>
                                  </m:r>
                                </m:sub>
                                <m:sup>
                                  <m:r>
                                    <a:rPr lang="en-US" sz="2200" i="1">
                                      <a:latin typeface="Cambria Math" panose="02040503050406030204" pitchFamily="18" charset="0"/>
                                    </a:rPr>
                                    <m:t>𝑇</m:t>
                                  </m:r>
                                </m:sup>
                              </m:sSubSup>
                              <m:sSub>
                                <m:sSubPr>
                                  <m:ctrlPr>
                                    <a:rPr lang="en-US" sz="2200" i="1">
                                      <a:latin typeface="Cambria Math" panose="02040503050406030204" pitchFamily="18" charset="0"/>
                                    </a:rPr>
                                  </m:ctrlPr>
                                </m:sSubPr>
                                <m:e>
                                  <m:r>
                                    <a:rPr lang="en-US" sz="2200" i="1">
                                      <a:latin typeface="Cambria Math" panose="02040503050406030204" pitchFamily="18" charset="0"/>
                                    </a:rPr>
                                    <m:t>𝑞</m:t>
                                  </m:r>
                                </m:e>
                                <m:sub>
                                  <m:r>
                                    <a:rPr lang="en-US" sz="2200" i="1">
                                      <a:latin typeface="Cambria Math" panose="02040503050406030204" pitchFamily="18" charset="0"/>
                                    </a:rPr>
                                    <m:t>𝑤</m:t>
                                  </m:r>
                                </m:sub>
                              </m:sSub>
                              <m:r>
                                <a:rPr lang="en-US" sz="2200" i="1">
                                  <a:latin typeface="Cambria Math" panose="02040503050406030204" pitchFamily="18" charset="0"/>
                                </a:rPr>
                                <m:t>)</m:t>
                              </m:r>
                            </m:e>
                          </m:nary>
                        </m:den>
                      </m:f>
                    </m:oMath>
                  </m:oMathPara>
                </a14:m>
                <a:endParaRPr lang="en-US" sz="2200" dirty="0"/>
              </a:p>
              <a:p>
                <a:r>
                  <a:rPr lang="en-US" sz="2200" dirty="0"/>
                  <a:t>              where n is the size of the memory occupied. </a:t>
                </a:r>
              </a:p>
              <a:p>
                <a:pPr marL="742950" lvl="1" indent="-285750">
                  <a:buFont typeface="Arial" panose="020B0604020202020204" pitchFamily="34" charset="0"/>
                  <a:buChar char="•"/>
                </a:pPr>
                <a:r>
                  <a:rPr lang="en-US" sz="2200" dirty="0"/>
                  <a:t>Weighted sum of memory: </a:t>
                </a:r>
              </a:p>
              <a:p>
                <a:r>
                  <a:rPr lang="en-US" sz="2200" dirty="0"/>
                  <a:t>			v</a:t>
                </a:r>
                <a14:m>
                  <m:oMath xmlns:m="http://schemas.openxmlformats.org/officeDocument/2006/math">
                    <m:r>
                      <a:rPr lang="en-US" sz="2200" i="1">
                        <a:latin typeface="Cambria Math" panose="02040503050406030204" pitchFamily="18" charset="0"/>
                      </a:rPr>
                      <m:t>=</m:t>
                    </m:r>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𝑖</m:t>
                        </m:r>
                        <m:r>
                          <a:rPr lang="en-US" sz="2200" i="1">
                            <a:latin typeface="Cambria Math" panose="02040503050406030204" pitchFamily="18" charset="0"/>
                          </a:rPr>
                          <m:t>=1</m:t>
                        </m:r>
                      </m:sub>
                      <m:sup>
                        <m:r>
                          <a:rPr lang="en-US" sz="2200" i="1">
                            <a:latin typeface="Cambria Math" panose="02040503050406030204" pitchFamily="18" charset="0"/>
                          </a:rPr>
                          <m:t>𝑛</m:t>
                        </m:r>
                      </m:sup>
                      <m:e>
                        <m:sSub>
                          <m:sSubPr>
                            <m:ctrlPr>
                              <a:rPr lang="en-US" sz="2200" i="1">
                                <a:latin typeface="Cambria Math" panose="02040503050406030204" pitchFamily="18" charset="0"/>
                              </a:rPr>
                            </m:ctrlPr>
                          </m:sSubPr>
                          <m:e>
                            <m:r>
                              <a:rPr lang="en-US" sz="2200" i="1">
                                <a:latin typeface="Cambria Math" panose="02040503050406030204" pitchFamily="18" charset="0"/>
                              </a:rPr>
                              <m:t>𝑎</m:t>
                            </m:r>
                          </m:e>
                          <m:sub>
                            <m:r>
                              <a:rPr lang="en-US" sz="2200" i="1">
                                <a:latin typeface="Cambria Math" panose="02040503050406030204" pitchFamily="18" charset="0"/>
                              </a:rPr>
                              <m:t>𝑖</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𝒎</m:t>
                            </m:r>
                          </m:e>
                          <m:sub>
                            <m:r>
                              <a:rPr lang="en-US" sz="2200" i="1">
                                <a:latin typeface="Cambria Math" panose="02040503050406030204" pitchFamily="18" charset="0"/>
                              </a:rPr>
                              <m:t>𝑖</m:t>
                            </m:r>
                          </m:sub>
                        </m:sSub>
                      </m:e>
                    </m:nary>
                  </m:oMath>
                </a14:m>
                <a:endParaRPr lang="en-US" sz="2200" dirty="0"/>
              </a:p>
            </p:txBody>
          </p:sp>
        </mc:Choice>
        <mc:Fallback xmlns="">
          <p:sp>
            <p:nvSpPr>
              <p:cNvPr id="17" name="Rectangle 16"/>
              <p:cNvSpPr>
                <a:spLocks noRot="1" noChangeAspect="1" noMove="1" noResize="1" noEditPoints="1" noAdjustHandles="1" noChangeArrowheads="1" noChangeShapeType="1" noTextEdit="1"/>
              </p:cNvSpPr>
              <p:nvPr/>
            </p:nvSpPr>
            <p:spPr>
              <a:xfrm>
                <a:off x="561380" y="3207860"/>
                <a:ext cx="6701268" cy="2944268"/>
              </a:xfrm>
              <a:prstGeom prst="rect">
                <a:avLst/>
              </a:prstGeom>
              <a:blipFill>
                <a:blip r:embed="rId7"/>
                <a:stretch>
                  <a:fillRect t="-1449" b="-26915"/>
                </a:stretch>
              </a:blipFill>
            </p:spPr>
            <p:txBody>
              <a:bodyPr/>
              <a:lstStyle/>
              <a:p>
                <a:r>
                  <a:rPr lang="en-US">
                    <a:noFill/>
                  </a:rPr>
                  <a:t> </a:t>
                </a:r>
              </a:p>
            </p:txBody>
          </p:sp>
        </mc:Fallback>
      </mc:AlternateContent>
    </p:spTree>
    <p:extLst>
      <p:ext uri="{BB962C8B-B14F-4D97-AF65-F5344CB8AC3E}">
        <p14:creationId xmlns:p14="http://schemas.microsoft.com/office/powerpoint/2010/main" val="3624408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4751" y="612270"/>
            <a:ext cx="4470511" cy="5805488"/>
          </a:xfrm>
          <a:prstGeom prst="rect">
            <a:avLst/>
          </a:prstGeom>
        </p:spPr>
      </p:pic>
      <p:sp>
        <p:nvSpPr>
          <p:cNvPr id="2" name="Title 1"/>
          <p:cNvSpPr>
            <a:spLocks noGrp="1"/>
          </p:cNvSpPr>
          <p:nvPr>
            <p:ph type="title"/>
          </p:nvPr>
        </p:nvSpPr>
        <p:spPr>
          <a:xfrm>
            <a:off x="91775" y="248124"/>
            <a:ext cx="10515600" cy="718099"/>
          </a:xfrm>
        </p:spPr>
        <p:txBody>
          <a:bodyPr/>
          <a:lstStyle/>
          <a:p>
            <a:r>
              <a:rPr lang="en-US" dirty="0"/>
              <a:t>Sentiment Classifier</a:t>
            </a:r>
          </a:p>
        </p:txBody>
      </p:sp>
      <p:sp>
        <p:nvSpPr>
          <p:cNvPr id="3" name="Content Placeholder 2"/>
          <p:cNvSpPr>
            <a:spLocks noGrp="1"/>
          </p:cNvSpPr>
          <p:nvPr>
            <p:ph idx="1"/>
          </p:nvPr>
        </p:nvSpPr>
        <p:spPr>
          <a:xfrm>
            <a:off x="475856" y="3157617"/>
            <a:ext cx="2488061" cy="544646"/>
          </a:xfrm>
        </p:spPr>
        <p:txBody>
          <a:bodyPr>
            <a:noAutofit/>
          </a:bodyPr>
          <a:lstStyle/>
          <a:p>
            <a:pPr marL="0" indent="0" algn="just">
              <a:buNone/>
            </a:pPr>
            <a:r>
              <a:rPr lang="en-US" dirty="0"/>
              <a:t>Sentiment Loss:</a:t>
            </a:r>
          </a:p>
        </p:txBody>
      </p:sp>
      <p:sp>
        <p:nvSpPr>
          <p:cNvPr id="6" name="TextBox 5"/>
          <p:cNvSpPr txBox="1"/>
          <p:nvPr/>
        </p:nvSpPr>
        <p:spPr>
          <a:xfrm>
            <a:off x="8115863" y="6351017"/>
            <a:ext cx="2995948" cy="430887"/>
          </a:xfrm>
          <a:prstGeom prst="rect">
            <a:avLst/>
          </a:prstGeom>
          <a:noFill/>
        </p:spPr>
        <p:txBody>
          <a:bodyPr wrap="none" rtlCol="0">
            <a:spAutoFit/>
          </a:bodyPr>
          <a:lstStyle/>
          <a:p>
            <a:r>
              <a:rPr lang="en-US" sz="2200" b="1" dirty="0"/>
              <a:t>Figure 4</a:t>
            </a:r>
            <a:r>
              <a:rPr lang="en-US" sz="2200" dirty="0"/>
              <a:t>: MN-sentiment.</a:t>
            </a:r>
          </a:p>
        </p:txBody>
      </p:sp>
      <mc:AlternateContent xmlns:mc="http://schemas.openxmlformats.org/markup-compatibility/2006" xmlns:a14="http://schemas.microsoft.com/office/drawing/2010/main">
        <mc:Choice Requires="a14">
          <p:sp>
            <p:nvSpPr>
              <p:cNvPr id="4" name="Rectangle 3"/>
              <p:cNvSpPr/>
              <p:nvPr/>
            </p:nvSpPr>
            <p:spPr>
              <a:xfrm>
                <a:off x="11060293" y="2582182"/>
                <a:ext cx="4699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𝒔</m:t>
                          </m:r>
                        </m:sub>
                      </m:sSub>
                    </m:oMath>
                  </m:oMathPara>
                </a14:m>
                <a:endParaRPr lang="en-US" b="1" dirty="0"/>
              </a:p>
            </p:txBody>
          </p:sp>
        </mc:Choice>
        <mc:Fallback xmlns="">
          <p:sp>
            <p:nvSpPr>
              <p:cNvPr id="4" name="Rectangle 3"/>
              <p:cNvSpPr>
                <a:spLocks noRot="1" noChangeAspect="1" noMove="1" noResize="1" noEditPoints="1" noAdjustHandles="1" noChangeArrowheads="1" noChangeShapeType="1" noTextEdit="1"/>
              </p:cNvSpPr>
              <p:nvPr/>
            </p:nvSpPr>
            <p:spPr>
              <a:xfrm>
                <a:off x="11060293" y="2582182"/>
                <a:ext cx="469937" cy="369332"/>
              </a:xfrm>
              <a:prstGeom prst="rect">
                <a:avLst/>
              </a:prstGeom>
              <a:blipFill>
                <a:blip r:embed="rId5"/>
                <a:stretch>
                  <a:fillRect/>
                </a:stretch>
              </a:blipFill>
            </p:spPr>
            <p:txBody>
              <a:bodyPr/>
              <a:lstStyle/>
              <a:p>
                <a:r>
                  <a:rPr lang="en-US">
                    <a:noFill/>
                  </a:rPr>
                  <a:t> </a:t>
                </a:r>
              </a:p>
            </p:txBody>
          </p:sp>
        </mc:Fallback>
      </mc:AlternateContent>
      <p:sp>
        <p:nvSpPr>
          <p:cNvPr id="7" name="Rectangle 6"/>
          <p:cNvSpPr/>
          <p:nvPr/>
        </p:nvSpPr>
        <p:spPr>
          <a:xfrm>
            <a:off x="402284" y="1279810"/>
            <a:ext cx="1611660" cy="523220"/>
          </a:xfrm>
          <a:prstGeom prst="rect">
            <a:avLst/>
          </a:prstGeom>
        </p:spPr>
        <p:txBody>
          <a:bodyPr wrap="none">
            <a:spAutoFit/>
          </a:bodyPr>
          <a:lstStyle/>
          <a:p>
            <a:r>
              <a:rPr lang="en-US" sz="2800" dirty="0"/>
              <a:t>Notations</a:t>
            </a:r>
            <a:endParaRPr lang="en-US" sz="2800" b="1" i="1"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811279" y="3759641"/>
                <a:ext cx="3280963"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a:latin typeface="Cambria Math" panose="02040503050406030204" pitchFamily="18" charset="0"/>
                        </a:rPr>
                        <m:t>𝑦</m:t>
                      </m:r>
                      <m:r>
                        <a:rPr lang="en-US" sz="2200">
                          <a:latin typeface="Cambria Math" panose="02040503050406030204" pitchFamily="18" charset="0"/>
                        </a:rPr>
                        <m:t>=</m:t>
                      </m:r>
                      <m:r>
                        <a:rPr lang="en-US" sz="2200">
                          <a:latin typeface="Cambria Math" panose="02040503050406030204" pitchFamily="18" charset="0"/>
                        </a:rPr>
                        <m:t>𝑠𝑜𝑓𝑡𝑚𝑎𝑥</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a:latin typeface="Cambria Math" panose="02040503050406030204" pitchFamily="18" charset="0"/>
                                </a:rPr>
                                <m:t>𝑊</m:t>
                              </m:r>
                            </m:e>
                            <m:sub>
                              <m:r>
                                <a:rPr lang="en-US" sz="2200">
                                  <a:latin typeface="Cambria Math" panose="02040503050406030204" pitchFamily="18" charset="0"/>
                                </a:rPr>
                                <m:t>𝑠</m:t>
                              </m:r>
                            </m:sub>
                          </m:sSub>
                          <m:sSub>
                            <m:sSubPr>
                              <m:ctrlPr>
                                <a:rPr lang="en-US" sz="2200" i="1">
                                  <a:latin typeface="Cambria Math" panose="02040503050406030204" pitchFamily="18" charset="0"/>
                                </a:rPr>
                              </m:ctrlPr>
                            </m:sSubPr>
                            <m:e>
                              <m:r>
                                <a:rPr lang="en-US" sz="2200">
                                  <a:latin typeface="Cambria Math" panose="02040503050406030204" pitchFamily="18" charset="0"/>
                                </a:rPr>
                                <m:t>𝑣</m:t>
                              </m:r>
                            </m:e>
                            <m:sub>
                              <m:r>
                                <a:rPr lang="en-US" sz="2200">
                                  <a:latin typeface="Cambria Math" panose="02040503050406030204" pitchFamily="18" charset="0"/>
                                </a:rPr>
                                <m:t>𝑠</m:t>
                              </m:r>
                            </m:sub>
                          </m:sSub>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a:latin typeface="Cambria Math" panose="02040503050406030204" pitchFamily="18" charset="0"/>
                                </a:rPr>
                                <m:t>𝑏</m:t>
                              </m:r>
                            </m:e>
                            <m:sub>
                              <m:r>
                                <a:rPr lang="en-US" sz="2200">
                                  <a:latin typeface="Cambria Math" panose="02040503050406030204" pitchFamily="18" charset="0"/>
                                </a:rPr>
                                <m:t>𝑠</m:t>
                              </m:r>
                            </m:sub>
                          </m:sSub>
                        </m:e>
                      </m:d>
                    </m:oMath>
                  </m:oMathPara>
                </a14:m>
                <a:endParaRPr lang="en-US" sz="2200" dirty="0"/>
              </a:p>
            </p:txBody>
          </p:sp>
        </mc:Choice>
        <mc:Fallback xmlns="">
          <p:sp>
            <p:nvSpPr>
              <p:cNvPr id="8" name="Rectangle 7"/>
              <p:cNvSpPr>
                <a:spLocks noRot="1" noChangeAspect="1" noMove="1" noResize="1" noEditPoints="1" noAdjustHandles="1" noChangeArrowheads="1" noChangeShapeType="1" noTextEdit="1"/>
              </p:cNvSpPr>
              <p:nvPr/>
            </p:nvSpPr>
            <p:spPr>
              <a:xfrm>
                <a:off x="811279" y="3759641"/>
                <a:ext cx="3280963" cy="430887"/>
              </a:xfrm>
              <a:prstGeom prst="rect">
                <a:avLst/>
              </a:prstGeom>
              <a:blipFill>
                <a:blip r:embed="rId6"/>
                <a:stretch>
                  <a:fillRect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811279" y="4247906"/>
                <a:ext cx="5956952" cy="1111651"/>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𝐿</m:t>
                          </m:r>
                        </m:e>
                        <m:sup>
                          <m:r>
                            <a:rPr lang="en-US" sz="2200" i="1">
                              <a:latin typeface="Cambria Math" panose="02040503050406030204" pitchFamily="18" charset="0"/>
                            </a:rPr>
                            <m:t>𝑠𝑒𝑛</m:t>
                          </m:r>
                        </m:sup>
                      </m:sSup>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sSubSup>
                            <m:sSubSupPr>
                              <m:ctrlPr>
                                <a:rPr lang="en-US" sz="2200" i="1">
                                  <a:latin typeface="Cambria Math" panose="02040503050406030204" pitchFamily="18" charset="0"/>
                                </a:rPr>
                              </m:ctrlPr>
                            </m:sSubSupPr>
                            <m:e>
                              <m:r>
                                <a:rPr lang="en-US" sz="2200" i="1">
                                  <a:latin typeface="Cambria Math" panose="02040503050406030204" pitchFamily="18" charset="0"/>
                                </a:rPr>
                                <m:t>𝑁</m:t>
                              </m:r>
                            </m:e>
                            <m:sub>
                              <m:r>
                                <a:rPr lang="en-US" sz="2200" i="1">
                                  <a:latin typeface="Cambria Math" panose="02040503050406030204" pitchFamily="18" charset="0"/>
                                </a:rPr>
                                <m:t>𝑠</m:t>
                              </m:r>
                            </m:sub>
                            <m:sup>
                              <m:r>
                                <a:rPr lang="en-US" sz="2200" i="1">
                                  <a:latin typeface="Cambria Math" panose="02040503050406030204" pitchFamily="18" charset="0"/>
                                </a:rPr>
                                <m:t>𝑙</m:t>
                              </m:r>
                            </m:sup>
                          </m:sSubSup>
                        </m:den>
                      </m:f>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𝑖</m:t>
                          </m:r>
                          <m:r>
                            <a:rPr lang="en-US" sz="2200" i="1">
                              <a:latin typeface="Cambria Math" panose="02040503050406030204" pitchFamily="18" charset="0"/>
                            </a:rPr>
                            <m:t>=1</m:t>
                          </m:r>
                        </m:sub>
                        <m:sup>
                          <m:sSubSup>
                            <m:sSubSupPr>
                              <m:ctrlPr>
                                <a:rPr lang="en-US" sz="2200" i="1">
                                  <a:latin typeface="Cambria Math" panose="02040503050406030204" pitchFamily="18" charset="0"/>
                                </a:rPr>
                              </m:ctrlPr>
                            </m:sSubSupPr>
                            <m:e>
                              <m:r>
                                <a:rPr lang="en-US" sz="2200" i="1">
                                  <a:latin typeface="Cambria Math" panose="02040503050406030204" pitchFamily="18" charset="0"/>
                                </a:rPr>
                                <m:t>𝑁</m:t>
                              </m:r>
                            </m:e>
                            <m:sub>
                              <m:r>
                                <a:rPr lang="en-US" sz="2200" i="1">
                                  <a:latin typeface="Cambria Math" panose="02040503050406030204" pitchFamily="18" charset="0"/>
                                </a:rPr>
                                <m:t>𝑠</m:t>
                              </m:r>
                            </m:sub>
                            <m:sup>
                              <m:r>
                                <a:rPr lang="en-US" sz="2200" i="1">
                                  <a:latin typeface="Cambria Math" panose="02040503050406030204" pitchFamily="18" charset="0"/>
                                </a:rPr>
                                <m:t>𝑙</m:t>
                              </m:r>
                            </m:sup>
                          </m:sSubSup>
                        </m:sup>
                        <m:e>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a:latin typeface="Cambria Math" panose="02040503050406030204" pitchFamily="18" charset="0"/>
                                    </a:rPr>
                                    <m:t>𝑦</m:t>
                                  </m:r>
                                </m:e>
                                <m:sub>
                                  <m:r>
                                    <a:rPr lang="en-US" sz="2200" i="1">
                                      <a:latin typeface="Cambria Math" panose="02040503050406030204" pitchFamily="18" charset="0"/>
                                    </a:rPr>
                                    <m:t>𝑖</m:t>
                                  </m:r>
                                </m:sub>
                              </m:sSub>
                            </m:e>
                          </m:acc>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log</m:t>
                              </m:r>
                            </m:fName>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a:latin typeface="Cambria Math" panose="02040503050406030204" pitchFamily="18" charset="0"/>
                                        </a:rPr>
                                        <m:t>𝑦</m:t>
                                      </m:r>
                                    </m:e>
                                    <m:sub>
                                      <m:r>
                                        <a:rPr lang="en-US" sz="2200" i="1">
                                          <a:latin typeface="Cambria Math" panose="02040503050406030204" pitchFamily="18" charset="0"/>
                                        </a:rPr>
                                        <m:t>𝑖</m:t>
                                      </m:r>
                                    </m:sub>
                                  </m:sSub>
                                </m:e>
                              </m:d>
                            </m:e>
                          </m:func>
                          <m:r>
                            <a:rPr lang="en-US" sz="2200" i="1">
                              <a:latin typeface="Cambria Math" panose="02040503050406030204" pitchFamily="18" charset="0"/>
                            </a:rPr>
                            <m:t>+(1−</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a:rPr lang="en-US" sz="2200">
                                      <a:latin typeface="Cambria Math" panose="02040503050406030204" pitchFamily="18" charset="0"/>
                                    </a:rPr>
                                    <m:t>𝑦</m:t>
                                  </m:r>
                                </m:e>
                                <m:sub>
                                  <m:r>
                                    <a:rPr lang="en-US" sz="2200" i="1">
                                      <a:latin typeface="Cambria Math" panose="02040503050406030204" pitchFamily="18" charset="0"/>
                                    </a:rPr>
                                    <m:t>𝑖</m:t>
                                  </m:r>
                                </m:sub>
                              </m:sSub>
                            </m:e>
                          </m:acc>
                          <m:r>
                            <a:rPr lang="en-US" sz="2200" i="1">
                              <a:latin typeface="Cambria Math" panose="02040503050406030204" pitchFamily="18" charset="0"/>
                            </a:rPr>
                            <m:t>)</m:t>
                          </m:r>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log</m:t>
                              </m:r>
                            </m:fName>
                            <m:e>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a:latin typeface="Cambria Math" panose="02040503050406030204" pitchFamily="18" charset="0"/>
                                        </a:rPr>
                                        <m:t>𝑦</m:t>
                                      </m:r>
                                    </m:e>
                                    <m:sub>
                                      <m:r>
                                        <a:rPr lang="en-US" sz="2200" i="1">
                                          <a:latin typeface="Cambria Math" panose="02040503050406030204" pitchFamily="18" charset="0"/>
                                        </a:rPr>
                                        <m:t>𝑖</m:t>
                                      </m:r>
                                    </m:sub>
                                  </m:sSub>
                                </m:e>
                              </m:d>
                            </m:e>
                          </m:func>
                        </m:e>
                      </m:nary>
                    </m:oMath>
                  </m:oMathPara>
                </a14:m>
                <a:endParaRPr lang="en-US" sz="2200" dirty="0"/>
              </a:p>
            </p:txBody>
          </p:sp>
        </mc:Choice>
        <mc:Fallback xmlns="">
          <p:sp>
            <p:nvSpPr>
              <p:cNvPr id="9" name="Rectangle 8"/>
              <p:cNvSpPr>
                <a:spLocks noRot="1" noChangeAspect="1" noMove="1" noResize="1" noEditPoints="1" noAdjustHandles="1" noChangeArrowheads="1" noChangeShapeType="1" noTextEdit="1"/>
              </p:cNvSpPr>
              <p:nvPr/>
            </p:nvSpPr>
            <p:spPr>
              <a:xfrm>
                <a:off x="811279" y="4247906"/>
                <a:ext cx="5956952" cy="111165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11279" y="1860408"/>
                <a:ext cx="6495824" cy="837537"/>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𝑣</m:t>
                        </m:r>
                      </m:e>
                      <m:sub>
                        <m:r>
                          <a:rPr lang="en-US" sz="2400">
                            <a:latin typeface="Cambria Math" panose="02040503050406030204" pitchFamily="18" charset="0"/>
                          </a:rPr>
                          <m:t>𝑠</m:t>
                        </m:r>
                      </m:sub>
                    </m:sSub>
                  </m:oMath>
                </a14:m>
                <a:r>
                  <a:rPr lang="en-US" sz="2400" dirty="0"/>
                  <a:t>: output of the last hop of </a:t>
                </a:r>
                <a:r>
                  <a:rPr lang="en-US" sz="2400" dirty="0">
                    <a:solidFill>
                      <a:srgbClr val="00B0F0"/>
                    </a:solidFill>
                  </a:rPr>
                  <a:t>MN-sentiment</a:t>
                </a:r>
                <a:r>
                  <a:rPr lang="en-US" sz="2400" dirty="0"/>
                  <a:t>.</a:t>
                </a:r>
              </a:p>
              <a:p>
                <a14:m>
                  <m:oMath xmlns:m="http://schemas.openxmlformats.org/officeDocument/2006/math">
                    <m:sSubSup>
                      <m:sSubSupPr>
                        <m:ctrlPr>
                          <a:rPr lang="en-US" sz="2400" i="1">
                            <a:latin typeface="Cambria Math" panose="02040503050406030204" pitchFamily="18" charset="0"/>
                          </a:rPr>
                        </m:ctrlPr>
                      </m:sSubSupPr>
                      <m:e>
                        <m:r>
                          <a:rPr lang="en-US" sz="2400">
                            <a:latin typeface="Cambria Math" panose="02040503050406030204" pitchFamily="18" charset="0"/>
                          </a:rPr>
                          <m:t>𝑁</m:t>
                        </m:r>
                      </m:e>
                      <m:sub>
                        <m:r>
                          <a:rPr lang="en-US" sz="2400">
                            <a:latin typeface="Cambria Math" panose="02040503050406030204" pitchFamily="18" charset="0"/>
                          </a:rPr>
                          <m:t>𝑠</m:t>
                        </m:r>
                      </m:sub>
                      <m:sup>
                        <m:r>
                          <a:rPr lang="en-US" sz="2400">
                            <a:latin typeface="Cambria Math" panose="02040503050406030204" pitchFamily="18" charset="0"/>
                          </a:rPr>
                          <m:t>𝑙</m:t>
                        </m:r>
                      </m:sup>
                    </m:sSubSup>
                  </m:oMath>
                </a14:m>
                <a:r>
                  <a:rPr lang="en-US" sz="2400" dirty="0"/>
                  <a:t>: number of labeled data in the source domain.</a:t>
                </a:r>
              </a:p>
            </p:txBody>
          </p:sp>
        </mc:Choice>
        <mc:Fallback xmlns="">
          <p:sp>
            <p:nvSpPr>
              <p:cNvPr id="10" name="Rectangle 9"/>
              <p:cNvSpPr>
                <a:spLocks noRot="1" noChangeAspect="1" noMove="1" noResize="1" noEditPoints="1" noAdjustHandles="1" noChangeArrowheads="1" noChangeShapeType="1" noTextEdit="1"/>
              </p:cNvSpPr>
              <p:nvPr/>
            </p:nvSpPr>
            <p:spPr>
              <a:xfrm>
                <a:off x="811279" y="1860408"/>
                <a:ext cx="6495824" cy="837537"/>
              </a:xfrm>
              <a:prstGeom prst="rect">
                <a:avLst/>
              </a:prstGeom>
              <a:blipFill>
                <a:blip r:embed="rId8"/>
                <a:stretch>
                  <a:fillRect l="-188" t="-5797" b="-15217"/>
                </a:stretch>
              </a:blipFill>
            </p:spPr>
            <p:txBody>
              <a:bodyPr/>
              <a:lstStyle/>
              <a:p>
                <a:r>
                  <a:rPr lang="en-US">
                    <a:noFill/>
                  </a:rPr>
                  <a:t> </a:t>
                </a:r>
              </a:p>
            </p:txBody>
          </p:sp>
        </mc:Fallback>
      </mc:AlternateContent>
    </p:spTree>
    <p:extLst>
      <p:ext uri="{BB962C8B-B14F-4D97-AF65-F5344CB8AC3E}">
        <p14:creationId xmlns:p14="http://schemas.microsoft.com/office/powerpoint/2010/main" val="1161273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8034" y="546085"/>
            <a:ext cx="4643966" cy="5739152"/>
          </a:xfrm>
          <a:prstGeom prst="rect">
            <a:avLst/>
          </a:prstGeom>
        </p:spPr>
      </p:pic>
      <p:sp>
        <p:nvSpPr>
          <p:cNvPr id="2" name="Title 1"/>
          <p:cNvSpPr>
            <a:spLocks noGrp="1"/>
          </p:cNvSpPr>
          <p:nvPr>
            <p:ph type="title"/>
          </p:nvPr>
        </p:nvSpPr>
        <p:spPr>
          <a:xfrm>
            <a:off x="156557" y="141316"/>
            <a:ext cx="10515600" cy="809539"/>
          </a:xfrm>
        </p:spPr>
        <p:txBody>
          <a:bodyPr/>
          <a:lstStyle/>
          <a:p>
            <a:r>
              <a:rPr lang="en-US" dirty="0"/>
              <a:t>Domain classifier</a:t>
            </a:r>
          </a:p>
        </p:txBody>
      </p:sp>
      <p:sp>
        <p:nvSpPr>
          <p:cNvPr id="3" name="Content Placeholder 2"/>
          <p:cNvSpPr>
            <a:spLocks noGrp="1"/>
          </p:cNvSpPr>
          <p:nvPr>
            <p:ph idx="1"/>
          </p:nvPr>
        </p:nvSpPr>
        <p:spPr>
          <a:xfrm>
            <a:off x="465346" y="2285442"/>
            <a:ext cx="6931049" cy="421636"/>
          </a:xfrm>
        </p:spPr>
        <p:txBody>
          <a:bodyPr>
            <a:noAutofit/>
          </a:bodyPr>
          <a:lstStyle/>
          <a:p>
            <a:pPr marL="0" indent="0">
              <a:buNone/>
            </a:pPr>
            <a:r>
              <a:rPr lang="en-US" dirty="0"/>
              <a:t>Gradient Reversal Layer (GRL) </a:t>
            </a:r>
            <a:r>
              <a:rPr lang="en-US" sz="1800" dirty="0"/>
              <a:t>[</a:t>
            </a:r>
            <a:r>
              <a:rPr lang="en-US" sz="1800" dirty="0" err="1"/>
              <a:t>Ganin</a:t>
            </a:r>
            <a:r>
              <a:rPr lang="en-US" sz="1800" dirty="0"/>
              <a:t> et al., 2016]:</a:t>
            </a:r>
            <a:endParaRPr lang="en-US" sz="2400" dirty="0"/>
          </a:p>
        </p:txBody>
      </p:sp>
      <p:sp>
        <p:nvSpPr>
          <p:cNvPr id="6" name="TextBox 5"/>
          <p:cNvSpPr txBox="1"/>
          <p:nvPr/>
        </p:nvSpPr>
        <p:spPr>
          <a:xfrm>
            <a:off x="8294539" y="6285237"/>
            <a:ext cx="2703048" cy="430887"/>
          </a:xfrm>
          <a:prstGeom prst="rect">
            <a:avLst/>
          </a:prstGeom>
          <a:noFill/>
        </p:spPr>
        <p:txBody>
          <a:bodyPr wrap="none" rtlCol="0">
            <a:spAutoFit/>
          </a:bodyPr>
          <a:lstStyle/>
          <a:p>
            <a:r>
              <a:rPr lang="en-US" sz="2200" b="1" dirty="0"/>
              <a:t>Figure 5</a:t>
            </a:r>
            <a:r>
              <a:rPr lang="en-US" sz="2200" dirty="0"/>
              <a:t>: MN-domain.</a:t>
            </a:r>
          </a:p>
        </p:txBody>
      </p:sp>
      <mc:AlternateContent xmlns:mc="http://schemas.openxmlformats.org/markup-compatibility/2006" xmlns:a14="http://schemas.microsoft.com/office/drawing/2010/main">
        <mc:Choice Requires="a14">
          <p:sp>
            <p:nvSpPr>
              <p:cNvPr id="7" name="Rectangle 6"/>
              <p:cNvSpPr/>
              <p:nvPr/>
            </p:nvSpPr>
            <p:spPr>
              <a:xfrm>
                <a:off x="8835552" y="2559343"/>
                <a:ext cx="4939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𝒅</m:t>
                          </m:r>
                        </m:sub>
                      </m:sSub>
                    </m:oMath>
                  </m:oMathPara>
                </a14:m>
                <a:endParaRPr lang="en-US" b="1" dirty="0"/>
              </a:p>
            </p:txBody>
          </p:sp>
        </mc:Choice>
        <mc:Fallback xmlns="">
          <p:sp>
            <p:nvSpPr>
              <p:cNvPr id="7" name="Rectangle 6"/>
              <p:cNvSpPr>
                <a:spLocks noRot="1" noChangeAspect="1" noMove="1" noResize="1" noEditPoints="1" noAdjustHandles="1" noChangeArrowheads="1" noChangeShapeType="1" noTextEdit="1"/>
              </p:cNvSpPr>
              <p:nvPr/>
            </p:nvSpPr>
            <p:spPr>
              <a:xfrm>
                <a:off x="8835552" y="2559343"/>
                <a:ext cx="493981"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835552" y="2190011"/>
                <a:ext cx="4939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𝒗</m:t>
                              </m:r>
                            </m:e>
                          </m:acc>
                        </m:e>
                        <m:sub>
                          <m:r>
                            <a:rPr lang="en-US" b="1" i="1">
                              <a:latin typeface="Cambria Math" panose="02040503050406030204" pitchFamily="18" charset="0"/>
                            </a:rPr>
                            <m:t>𝒅</m:t>
                          </m:r>
                        </m:sub>
                      </m:sSub>
                    </m:oMath>
                  </m:oMathPara>
                </a14:m>
                <a:endParaRPr lang="en-US" b="1" dirty="0"/>
              </a:p>
            </p:txBody>
          </p:sp>
        </mc:Choice>
        <mc:Fallback xmlns="">
          <p:sp>
            <p:nvSpPr>
              <p:cNvPr id="8" name="Rectangle 7"/>
              <p:cNvSpPr>
                <a:spLocks noRot="1" noChangeAspect="1" noMove="1" noResize="1" noEditPoints="1" noAdjustHandles="1" noChangeArrowheads="1" noChangeShapeType="1" noTextEdit="1"/>
              </p:cNvSpPr>
              <p:nvPr/>
            </p:nvSpPr>
            <p:spPr>
              <a:xfrm>
                <a:off x="8835552" y="2190011"/>
                <a:ext cx="493981" cy="369332"/>
              </a:xfrm>
              <a:prstGeom prst="rect">
                <a:avLst/>
              </a:prstGeom>
              <a:blipFill>
                <a:blip r:embed="rId6"/>
                <a:stretch>
                  <a:fillRect t="-6557" r="-6173"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977231" y="4440262"/>
                <a:ext cx="5319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𝜽</m:t>
                          </m:r>
                        </m:e>
                        <m:sub>
                          <m:r>
                            <a:rPr lang="en-US" sz="2000" b="1" i="1">
                              <a:latin typeface="Cambria Math" panose="02040503050406030204" pitchFamily="18" charset="0"/>
                            </a:rPr>
                            <m:t>𝒉</m:t>
                          </m:r>
                        </m:sub>
                      </m:sSub>
                    </m:oMath>
                  </m:oMathPara>
                </a14:m>
                <a:endParaRPr lang="en-US" sz="2000" b="1" dirty="0"/>
              </a:p>
            </p:txBody>
          </p:sp>
        </mc:Choice>
        <mc:Fallback xmlns="">
          <p:sp>
            <p:nvSpPr>
              <p:cNvPr id="9" name="Rectangle 8"/>
              <p:cNvSpPr>
                <a:spLocks noRot="1" noChangeAspect="1" noMove="1" noResize="1" noEditPoints="1" noAdjustHandles="1" noChangeArrowheads="1" noChangeShapeType="1" noTextEdit="1"/>
              </p:cNvSpPr>
              <p:nvPr/>
            </p:nvSpPr>
            <p:spPr>
              <a:xfrm>
                <a:off x="6977231" y="4440262"/>
                <a:ext cx="531940" cy="400110"/>
              </a:xfrm>
              <a:prstGeom prst="rect">
                <a:avLst/>
              </a:prstGeom>
              <a:blipFill>
                <a:blip r:embed="rId7"/>
                <a:stretch>
                  <a:fillRect b="-3030"/>
                </a:stretch>
              </a:blipFill>
            </p:spPr>
            <p:txBody>
              <a:bodyPr/>
              <a:lstStyle/>
              <a:p>
                <a:r>
                  <a:rPr lang="en-US">
                    <a:noFill/>
                  </a:rPr>
                  <a:t> </a:t>
                </a:r>
              </a:p>
            </p:txBody>
          </p:sp>
        </mc:Fallback>
      </mc:AlternateContent>
      <p:sp>
        <p:nvSpPr>
          <p:cNvPr id="10" name="Left Brace 9"/>
          <p:cNvSpPr/>
          <p:nvPr/>
        </p:nvSpPr>
        <p:spPr>
          <a:xfrm>
            <a:off x="7470308" y="3142593"/>
            <a:ext cx="181224" cy="2995448"/>
          </a:xfrm>
          <a:prstGeom prst="leftBrace">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p:cNvSpPr/>
              <p:nvPr/>
            </p:nvSpPr>
            <p:spPr>
              <a:xfrm>
                <a:off x="7064761" y="1410029"/>
                <a:ext cx="50949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𝜽</m:t>
                          </m:r>
                        </m:e>
                        <m:sub>
                          <m:r>
                            <a:rPr lang="en-US" sz="2000" b="1" i="1">
                              <a:latin typeface="Cambria Math" panose="02040503050406030204" pitchFamily="18" charset="0"/>
                              <a:ea typeface="Cambria Math" panose="02040503050406030204" pitchFamily="18" charset="0"/>
                            </a:rPr>
                            <m:t>𝒛</m:t>
                          </m:r>
                        </m:sub>
                      </m:sSub>
                    </m:oMath>
                  </m:oMathPara>
                </a14:m>
                <a:endParaRPr lang="en-US" sz="2000" b="1" dirty="0"/>
              </a:p>
            </p:txBody>
          </p:sp>
        </mc:Choice>
        <mc:Fallback xmlns="">
          <p:sp>
            <p:nvSpPr>
              <p:cNvPr id="11" name="Rectangle 10"/>
              <p:cNvSpPr>
                <a:spLocks noRot="1" noChangeAspect="1" noMove="1" noResize="1" noEditPoints="1" noAdjustHandles="1" noChangeArrowheads="1" noChangeShapeType="1" noTextEdit="1"/>
              </p:cNvSpPr>
              <p:nvPr/>
            </p:nvSpPr>
            <p:spPr>
              <a:xfrm>
                <a:off x="7064761" y="1410029"/>
                <a:ext cx="509498" cy="400110"/>
              </a:xfrm>
              <a:prstGeom prst="rect">
                <a:avLst/>
              </a:prstGeom>
              <a:blipFill>
                <a:blip r:embed="rId8"/>
                <a:stretch>
                  <a:fillRect/>
                </a:stretch>
              </a:blipFill>
            </p:spPr>
            <p:txBody>
              <a:bodyPr/>
              <a:lstStyle/>
              <a:p>
                <a:r>
                  <a:rPr lang="en-US">
                    <a:noFill/>
                  </a:rPr>
                  <a:t> </a:t>
                </a:r>
              </a:p>
            </p:txBody>
          </p:sp>
        </mc:Fallback>
      </mc:AlternateContent>
      <p:sp>
        <p:nvSpPr>
          <p:cNvPr id="12" name="Left Brace 11"/>
          <p:cNvSpPr/>
          <p:nvPr/>
        </p:nvSpPr>
        <p:spPr>
          <a:xfrm>
            <a:off x="7503234" y="867175"/>
            <a:ext cx="130486" cy="1485818"/>
          </a:xfrm>
          <a:prstGeom prst="leftBrace">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p:cNvSpPr/>
          <p:nvPr/>
        </p:nvSpPr>
        <p:spPr>
          <a:xfrm>
            <a:off x="465346" y="950855"/>
            <a:ext cx="1611660" cy="523220"/>
          </a:xfrm>
          <a:prstGeom prst="rect">
            <a:avLst/>
          </a:prstGeom>
        </p:spPr>
        <p:txBody>
          <a:bodyPr wrap="none">
            <a:spAutoFit/>
          </a:bodyPr>
          <a:lstStyle/>
          <a:p>
            <a:r>
              <a:rPr lang="en-US" sz="2800" dirty="0"/>
              <a:t>Notations</a:t>
            </a:r>
            <a:endParaRPr lang="en-US" sz="2800" b="1" i="1"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4" name="Rectangle 13"/>
              <p:cNvSpPr/>
              <p:nvPr/>
            </p:nvSpPr>
            <p:spPr>
              <a:xfrm>
                <a:off x="1063119" y="1487713"/>
                <a:ext cx="6180082" cy="461665"/>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𝑣</m:t>
                        </m:r>
                      </m:e>
                      <m:sub>
                        <m:r>
                          <a:rPr lang="en-US" sz="2400">
                            <a:latin typeface="Cambria Math" panose="02040503050406030204" pitchFamily="18" charset="0"/>
                          </a:rPr>
                          <m:t>𝑑</m:t>
                        </m:r>
                      </m:sub>
                    </m:sSub>
                  </m:oMath>
                </a14:m>
                <a:r>
                  <a:rPr lang="en-US" sz="2400" dirty="0"/>
                  <a:t>: output of the last hop of </a:t>
                </a:r>
                <a:r>
                  <a:rPr lang="en-US" sz="2400" dirty="0">
                    <a:solidFill>
                      <a:schemeClr val="accent2"/>
                    </a:solidFill>
                  </a:rPr>
                  <a:t>MN-domain</a:t>
                </a:r>
                <a:r>
                  <a:rPr lang="en-US" sz="2400" dirty="0"/>
                  <a:t>.</a:t>
                </a:r>
              </a:p>
            </p:txBody>
          </p:sp>
        </mc:Choice>
        <mc:Fallback xmlns="">
          <p:sp>
            <p:nvSpPr>
              <p:cNvPr id="14" name="Rectangle 13"/>
              <p:cNvSpPr>
                <a:spLocks noRot="1" noChangeAspect="1" noMove="1" noResize="1" noEditPoints="1" noAdjustHandles="1" noChangeArrowheads="1" noChangeShapeType="1" noTextEdit="1"/>
              </p:cNvSpPr>
              <p:nvPr/>
            </p:nvSpPr>
            <p:spPr>
              <a:xfrm>
                <a:off x="1063119" y="1487713"/>
                <a:ext cx="6180082" cy="461665"/>
              </a:xfrm>
              <a:prstGeom prst="rect">
                <a:avLst/>
              </a:prstGeom>
              <a:blipFill>
                <a:blip r:embed="rId9"/>
                <a:stretch>
                  <a:fillRect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65346" y="4292159"/>
                <a:ext cx="6849853" cy="1384995"/>
              </a:xfrm>
              <a:prstGeom prst="rect">
                <a:avLst/>
              </a:prstGeom>
            </p:spPr>
            <p:txBody>
              <a:bodyPr wrap="square">
                <a:spAutoFit/>
              </a:bodyPr>
              <a:lstStyle/>
              <a:p>
                <a:r>
                  <a:rPr lang="en-US" sz="2800" dirty="0"/>
                  <a:t>Adversarial training:</a:t>
                </a:r>
              </a:p>
              <a:p>
                <a:pPr marL="742950" lvl="1" indent="-285750">
                  <a:buFont typeface="Wingdings" panose="05000000000000000000" pitchFamily="2" charset="2"/>
                  <a:buChar char="Ø"/>
                </a:pPr>
                <a:r>
                  <a:rPr lang="en-US" dirty="0"/>
                  <a:t>MN-domain: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h</m:t>
                            </m:r>
                          </m:sub>
                        </m:sSub>
                      </m:e>
                    </m:d>
                  </m:oMath>
                </a14:m>
                <a:r>
                  <a:rPr lang="en-US" dirty="0"/>
                  <a:t>; Domain classifier: </a:t>
                </a:r>
                <a14:m>
                  <m:oMath xmlns:m="http://schemas.openxmlformats.org/officeDocument/2006/math">
                    <m:r>
                      <m:rPr>
                        <m:sty m:val="p"/>
                      </m:rPr>
                      <a:rPr lang="en-US" i="1" dirty="0">
                        <a:latin typeface="Cambria Math" panose="02040503050406030204" pitchFamily="18" charset="0"/>
                      </a:rPr>
                      <m:t>Z</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rPr>
                      <m:t>)</m:t>
                    </m:r>
                  </m:oMath>
                </a14:m>
                <a:r>
                  <a:rPr lang="en-US" dirty="0"/>
                  <a:t>.</a:t>
                </a:r>
              </a:p>
              <a:p>
                <a:pPr marL="742950" lvl="1" indent="-285750">
                  <a:buFont typeface="Wingdings" panose="05000000000000000000" pitchFamily="2" charset="2"/>
                  <a:buChar char="Ø"/>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𝑧</m:t>
                        </m:r>
                      </m:sub>
                    </m:sSub>
                    <m:r>
                      <m:rPr>
                        <m:nor/>
                      </m:rPr>
                      <a:rPr lang="en-US">
                        <a:latin typeface="Cambria Math" panose="02040503050406030204" pitchFamily="18" charset="0"/>
                        <a:ea typeface="Cambria Math" panose="02040503050406030204" pitchFamily="18" charset="0"/>
                      </a:rPr>
                      <m:t> </m:t>
                    </m:r>
                    <m:r>
                      <m:rPr>
                        <m:nor/>
                      </m:rPr>
                      <a:rPr lang="en-US" dirty="0"/>
                      <m:t>is</m:t>
                    </m:r>
                    <m:r>
                      <m:rPr>
                        <m:nor/>
                      </m:rPr>
                      <a:rPr lang="en-US" dirty="0"/>
                      <m:t> </m:t>
                    </m:r>
                    <m:r>
                      <m:rPr>
                        <m:nor/>
                      </m:rPr>
                      <a:rPr lang="en-US" dirty="0"/>
                      <m:t>optimized</m:t>
                    </m:r>
                    <m:r>
                      <m:rPr>
                        <m:nor/>
                      </m:rPr>
                      <a:rPr lang="en-US" dirty="0"/>
                      <m:t> </m:t>
                    </m:r>
                    <m:r>
                      <m:rPr>
                        <m:nor/>
                      </m:rPr>
                      <a:rPr lang="en-US" dirty="0"/>
                      <m:t>to</m:t>
                    </m:r>
                    <m:r>
                      <m:rPr>
                        <m:nor/>
                      </m:rPr>
                      <a:rPr lang="en-US" dirty="0"/>
                      <m:t> </m:t>
                    </m:r>
                    <m:r>
                      <m:rPr>
                        <m:nor/>
                      </m:rPr>
                      <a:rPr lang="en-US" dirty="0"/>
                      <m:t>minimize</m:t>
                    </m:r>
                    <m:r>
                      <m:rPr>
                        <m:nor/>
                      </m:rPr>
                      <a:rPr lang="en-US" dirty="0"/>
                      <m:t> </m:t>
                    </m:r>
                    <m:r>
                      <m:rPr>
                        <m:nor/>
                      </m:rPr>
                      <a:rPr lang="en-US" dirty="0"/>
                      <m:t>the</m:t>
                    </m:r>
                    <m:r>
                      <m:rPr>
                        <m:nor/>
                      </m:rPr>
                      <a:rPr lang="en-US" dirty="0"/>
                      <m:t> </m:t>
                    </m:r>
                    <m:r>
                      <m:rPr>
                        <m:nor/>
                      </m:rPr>
                      <a:rPr lang="en-US" dirty="0"/>
                      <m:t>loss</m:t>
                    </m:r>
                    <m:r>
                      <m:rPr>
                        <m:nor/>
                      </m:rPr>
                      <a:rPr lang="en-US" dirty="0"/>
                      <m:t> </m:t>
                    </m:r>
                    <m:r>
                      <m:rPr>
                        <m:nor/>
                      </m:rPr>
                      <a:rPr lang="en-US" dirty="0"/>
                      <m:t>of</m:t>
                    </m:r>
                    <m:r>
                      <m:rPr>
                        <m:nor/>
                      </m:rPr>
                      <a:rPr lang="en-US" dirty="0"/>
                      <m:t> </m:t>
                    </m:r>
                    <m:r>
                      <m:rPr>
                        <m:nor/>
                      </m:rPr>
                      <a:rPr lang="en-US" dirty="0"/>
                      <m:t>the</m:t>
                    </m:r>
                    <m:r>
                      <m:rPr>
                        <m:nor/>
                      </m:rPr>
                      <a:rPr lang="en-US" dirty="0"/>
                      <m:t> </m:t>
                    </m:r>
                    <m:r>
                      <m:rPr>
                        <m:nor/>
                      </m:rPr>
                      <a:rPr lang="en-US" dirty="0"/>
                      <m:t>domain</m:t>
                    </m:r>
                    <m:r>
                      <m:rPr>
                        <m:nor/>
                      </m:rPr>
                      <a:rPr lang="en-US" dirty="0"/>
                      <m:t> </m:t>
                    </m:r>
                    <m:r>
                      <m:rPr>
                        <m:nor/>
                      </m:rPr>
                      <a:rPr lang="en-US" dirty="0"/>
                      <m:t>classifier</m:t>
                    </m:r>
                    <m:r>
                      <a:rPr lang="en-US" b="0" i="1" dirty="0" smtClean="0">
                        <a:latin typeface="Cambria Math" panose="02040503050406030204" pitchFamily="18" charset="0"/>
                      </a:rPr>
                      <m:t>.</m:t>
                    </m:r>
                  </m:oMath>
                </a14:m>
                <a:r>
                  <a:rPr lang="en-US" b="0" i="1" dirty="0">
                    <a:latin typeface="Cambria Math" panose="02040503050406030204" pitchFamily="18" charset="0"/>
                  </a:rPr>
                  <a:t>	</a:t>
                </a:r>
              </a:p>
              <a:p>
                <a:pPr marL="742950" lvl="1" indent="-285750">
                  <a:buFont typeface="Wingdings" panose="05000000000000000000" pitchFamily="2" charset="2"/>
                  <a:buChar char="Ø"/>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h</m:t>
                        </m:r>
                      </m:sub>
                    </m:sSub>
                  </m:oMath>
                </a14:m>
                <a:r>
                  <a:rPr lang="en-US" dirty="0"/>
                  <a:t> is optimized to maximize the loss of the domain classifier</a:t>
                </a:r>
                <a:r>
                  <a:rPr lang="en-US" sz="2000" dirty="0"/>
                  <a:t>.</a:t>
                </a:r>
              </a:p>
            </p:txBody>
          </p:sp>
        </mc:Choice>
        <mc:Fallback xmlns="">
          <p:sp>
            <p:nvSpPr>
              <p:cNvPr id="4" name="Rectangle 3"/>
              <p:cNvSpPr>
                <a:spLocks noRot="1" noChangeAspect="1" noMove="1" noResize="1" noEditPoints="1" noAdjustHandles="1" noChangeArrowheads="1" noChangeShapeType="1" noTextEdit="1"/>
              </p:cNvSpPr>
              <p:nvPr/>
            </p:nvSpPr>
            <p:spPr>
              <a:xfrm>
                <a:off x="465346" y="4292159"/>
                <a:ext cx="6849853" cy="1384995"/>
              </a:xfrm>
              <a:prstGeom prst="rect">
                <a:avLst/>
              </a:prstGeom>
              <a:blipFill>
                <a:blip r:embed="rId10"/>
                <a:stretch>
                  <a:fillRect l="-1779" t="-3965" b="-7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726570" y="3381876"/>
                <a:ext cx="6096000" cy="629852"/>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𝜆</m:t>
                              </m:r>
                            </m:sub>
                          </m:sSub>
                          <m:d>
                            <m:dPr>
                              <m:ctrlPr>
                                <a:rPr lang="en-US" i="1">
                                  <a:latin typeface="Cambria Math" panose="02040503050406030204" pitchFamily="18" charset="0"/>
                                </a:rPr>
                              </m:ctrlPr>
                            </m:dPr>
                            <m:e>
                              <m:r>
                                <a:rPr lang="en-US" i="1">
                                  <a:latin typeface="Cambria Math" panose="02040503050406030204" pitchFamily="18" charset="0"/>
                                </a:rPr>
                                <m:t>𝑥</m:t>
                              </m:r>
                            </m:e>
                          </m:d>
                        </m:num>
                        <m:den>
                          <m:r>
                            <a:rPr lang="en-US" i="1">
                              <a:latin typeface="Cambria Math" panose="02040503050406030204" pitchFamily="18" charset="0"/>
                            </a:rPr>
                            <m:t>𝜕</m:t>
                          </m:r>
                          <m:r>
                            <a:rPr lang="en-US" i="1">
                              <a:latin typeface="Cambria Math" panose="02040503050406030204" pitchFamily="18" charset="0"/>
                            </a:rPr>
                            <m:t>𝑥</m:t>
                          </m:r>
                        </m:den>
                      </m:f>
                      <m:r>
                        <a:rPr lang="en-US" i="1">
                          <a:latin typeface="Cambria Math" panose="02040503050406030204" pitchFamily="18" charset="0"/>
                        </a:rPr>
                        <m:t>=−</m:t>
                      </m:r>
                      <m:r>
                        <a:rPr lang="en-US" i="1" dirty="0">
                          <a:latin typeface="Cambria Math" panose="02040503050406030204" pitchFamily="18" charset="0"/>
                        </a:rPr>
                        <m:t>𝜆</m:t>
                      </m:r>
                      <m:r>
                        <a:rPr lang="en-US" i="1" dirty="0">
                          <a:latin typeface="Cambria Math" panose="02040503050406030204" pitchFamily="18" charset="0"/>
                        </a:rPr>
                        <m:t>𝐼</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726570" y="3381876"/>
                <a:ext cx="6096000" cy="62985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920686" y="2911240"/>
                <a:ext cx="1249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𝜆</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𝑥</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2920686" y="2911240"/>
                <a:ext cx="1249765" cy="369332"/>
              </a:xfrm>
              <a:prstGeom prst="rect">
                <a:avLst/>
              </a:prstGeom>
              <a:blipFill>
                <a:blip r:embed="rId12"/>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3737920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8034" y="540327"/>
            <a:ext cx="4643966" cy="5739152"/>
          </a:xfrm>
          <a:prstGeom prst="rect">
            <a:avLst/>
          </a:prstGeom>
        </p:spPr>
      </p:pic>
      <p:sp>
        <p:nvSpPr>
          <p:cNvPr id="2" name="Title 1"/>
          <p:cNvSpPr>
            <a:spLocks noGrp="1"/>
          </p:cNvSpPr>
          <p:nvPr>
            <p:ph type="title"/>
          </p:nvPr>
        </p:nvSpPr>
        <p:spPr>
          <a:xfrm>
            <a:off x="123304" y="267481"/>
            <a:ext cx="10515600" cy="751349"/>
          </a:xfrm>
        </p:spPr>
        <p:txBody>
          <a:bodyPr/>
          <a:lstStyle/>
          <a:p>
            <a:r>
              <a:rPr lang="en-US" dirty="0"/>
              <a:t>Domain classifier</a:t>
            </a:r>
          </a:p>
        </p:txBody>
      </p:sp>
      <p:sp>
        <p:nvSpPr>
          <p:cNvPr id="3" name="Content Placeholder 2"/>
          <p:cNvSpPr>
            <a:spLocks noGrp="1"/>
          </p:cNvSpPr>
          <p:nvPr>
            <p:ph idx="1"/>
          </p:nvPr>
        </p:nvSpPr>
        <p:spPr>
          <a:xfrm>
            <a:off x="402284" y="3212721"/>
            <a:ext cx="7728066" cy="398437"/>
          </a:xfrm>
        </p:spPr>
        <p:txBody>
          <a:bodyPr>
            <a:noAutofit/>
          </a:bodyPr>
          <a:lstStyle/>
          <a:p>
            <a:pPr marL="0" indent="0">
              <a:buNone/>
            </a:pPr>
            <a:r>
              <a:rPr lang="en-US" dirty="0"/>
              <a:t>Domain Loss:</a:t>
            </a:r>
            <a:endParaRPr lang="en-US" sz="2100" dirty="0"/>
          </a:p>
        </p:txBody>
      </p:sp>
      <p:sp>
        <p:nvSpPr>
          <p:cNvPr id="5" name="TextBox 4"/>
          <p:cNvSpPr txBox="1"/>
          <p:nvPr/>
        </p:nvSpPr>
        <p:spPr>
          <a:xfrm>
            <a:off x="8441683" y="6224266"/>
            <a:ext cx="2703048" cy="430887"/>
          </a:xfrm>
          <a:prstGeom prst="rect">
            <a:avLst/>
          </a:prstGeom>
          <a:noFill/>
        </p:spPr>
        <p:txBody>
          <a:bodyPr wrap="none" rtlCol="0">
            <a:spAutoFit/>
          </a:bodyPr>
          <a:lstStyle/>
          <a:p>
            <a:r>
              <a:rPr lang="en-US" sz="2200" b="1" dirty="0"/>
              <a:t>Figure 5</a:t>
            </a:r>
            <a:r>
              <a:rPr lang="en-US" sz="2200" dirty="0"/>
              <a:t>: MN-domain</a:t>
            </a:r>
          </a:p>
        </p:txBody>
      </p:sp>
      <mc:AlternateContent xmlns:mc="http://schemas.openxmlformats.org/markup-compatibility/2006" xmlns:a14="http://schemas.microsoft.com/office/drawing/2010/main">
        <mc:Choice Requires="a14">
          <p:sp>
            <p:nvSpPr>
              <p:cNvPr id="17" name="Rectangle 16"/>
              <p:cNvSpPr/>
              <p:nvPr/>
            </p:nvSpPr>
            <p:spPr>
              <a:xfrm>
                <a:off x="8835552" y="2559343"/>
                <a:ext cx="4939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𝒅</m:t>
                          </m:r>
                        </m:sub>
                      </m:sSub>
                    </m:oMath>
                  </m:oMathPara>
                </a14:m>
                <a:endParaRPr lang="en-US" b="1" dirty="0"/>
              </a:p>
            </p:txBody>
          </p:sp>
        </mc:Choice>
        <mc:Fallback xmlns="">
          <p:sp>
            <p:nvSpPr>
              <p:cNvPr id="17" name="Rectangle 16"/>
              <p:cNvSpPr>
                <a:spLocks noRot="1" noChangeAspect="1" noMove="1" noResize="1" noEditPoints="1" noAdjustHandles="1" noChangeArrowheads="1" noChangeShapeType="1" noTextEdit="1"/>
              </p:cNvSpPr>
              <p:nvPr/>
            </p:nvSpPr>
            <p:spPr>
              <a:xfrm>
                <a:off x="8835552" y="2559343"/>
                <a:ext cx="493981"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8835552" y="2190011"/>
                <a:ext cx="4939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𝒗</m:t>
                              </m:r>
                            </m:e>
                          </m:acc>
                        </m:e>
                        <m:sub>
                          <m:r>
                            <a:rPr lang="en-US" b="1" i="1">
                              <a:latin typeface="Cambria Math" panose="02040503050406030204" pitchFamily="18" charset="0"/>
                            </a:rPr>
                            <m:t>𝒅</m:t>
                          </m:r>
                        </m:sub>
                      </m:sSub>
                    </m:oMath>
                  </m:oMathPara>
                </a14:m>
                <a:endParaRPr lang="en-US" b="1" dirty="0"/>
              </a:p>
            </p:txBody>
          </p:sp>
        </mc:Choice>
        <mc:Fallback xmlns="">
          <p:sp>
            <p:nvSpPr>
              <p:cNvPr id="18" name="Rectangle 17"/>
              <p:cNvSpPr>
                <a:spLocks noRot="1" noChangeAspect="1" noMove="1" noResize="1" noEditPoints="1" noAdjustHandles="1" noChangeArrowheads="1" noChangeShapeType="1" noTextEdit="1"/>
              </p:cNvSpPr>
              <p:nvPr/>
            </p:nvSpPr>
            <p:spPr>
              <a:xfrm>
                <a:off x="8835552" y="2190011"/>
                <a:ext cx="493981" cy="369332"/>
              </a:xfrm>
              <a:prstGeom prst="rect">
                <a:avLst/>
              </a:prstGeom>
              <a:blipFill>
                <a:blip r:embed="rId6"/>
                <a:stretch>
                  <a:fillRect t="-6557" r="-6173" b="-1639"/>
                </a:stretch>
              </a:blipFill>
            </p:spPr>
            <p:txBody>
              <a:bodyPr/>
              <a:lstStyle/>
              <a:p>
                <a:r>
                  <a:rPr lang="en-US">
                    <a:noFill/>
                  </a:rPr>
                  <a:t> </a:t>
                </a:r>
              </a:p>
            </p:txBody>
          </p:sp>
        </mc:Fallback>
      </mc:AlternateContent>
      <p:sp>
        <p:nvSpPr>
          <p:cNvPr id="8" name="Rectangle 7"/>
          <p:cNvSpPr/>
          <p:nvPr/>
        </p:nvSpPr>
        <p:spPr>
          <a:xfrm>
            <a:off x="402284" y="1150916"/>
            <a:ext cx="1611660" cy="523220"/>
          </a:xfrm>
          <a:prstGeom prst="rect">
            <a:avLst/>
          </a:prstGeom>
        </p:spPr>
        <p:txBody>
          <a:bodyPr wrap="none">
            <a:spAutoFit/>
          </a:bodyPr>
          <a:lstStyle/>
          <a:p>
            <a:r>
              <a:rPr lang="en-US" sz="2800" dirty="0"/>
              <a:t>Notations</a:t>
            </a:r>
            <a:endParaRPr lang="en-US" sz="2800" b="1" i="1"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850125" y="4400913"/>
                <a:ext cx="6919971" cy="10442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200" i="1">
                              <a:latin typeface="Cambria Math" panose="02040503050406030204" pitchFamily="18" charset="0"/>
                            </a:rPr>
                          </m:ctrlPr>
                        </m:sSupPr>
                        <m:e>
                          <m:r>
                            <a:rPr lang="en-US" sz="2200">
                              <a:latin typeface="Cambria Math" panose="02040503050406030204" pitchFamily="18" charset="0"/>
                            </a:rPr>
                            <m:t>𝐿</m:t>
                          </m:r>
                        </m:e>
                        <m:sup>
                          <m:r>
                            <a:rPr lang="en-US" sz="2200">
                              <a:latin typeface="Cambria Math" panose="02040503050406030204" pitchFamily="18" charset="0"/>
                            </a:rPr>
                            <m:t>𝑑𝑜𝑚</m:t>
                          </m:r>
                        </m:sup>
                      </m:sSup>
                      <m:r>
                        <a:rPr lang="en-US" sz="2200">
                          <a:latin typeface="Cambria Math" panose="02040503050406030204" pitchFamily="18" charset="0"/>
                        </a:rPr>
                        <m:t>=−</m:t>
                      </m:r>
                      <m:f>
                        <m:fPr>
                          <m:ctrlPr>
                            <a:rPr lang="en-US" sz="2200" i="1">
                              <a:latin typeface="Cambria Math" panose="02040503050406030204" pitchFamily="18" charset="0"/>
                            </a:rPr>
                          </m:ctrlPr>
                        </m:fPr>
                        <m:num>
                          <m:r>
                            <a:rPr lang="en-US" sz="2200">
                              <a:latin typeface="Cambria Math" panose="02040503050406030204" pitchFamily="18" charset="0"/>
                            </a:rPr>
                            <m:t>1</m:t>
                          </m:r>
                        </m:num>
                        <m:den>
                          <m:sSub>
                            <m:sSubPr>
                              <m:ctrlPr>
                                <a:rPr lang="en-US" sz="2200" i="1">
                                  <a:latin typeface="Cambria Math" panose="02040503050406030204" pitchFamily="18" charset="0"/>
                                </a:rPr>
                              </m:ctrlPr>
                            </m:sSubPr>
                            <m:e>
                              <m:r>
                                <a:rPr lang="en-US" sz="2200">
                                  <a:latin typeface="Cambria Math" panose="02040503050406030204" pitchFamily="18" charset="0"/>
                                </a:rPr>
                                <m:t>𝑁</m:t>
                              </m:r>
                            </m:e>
                            <m:sub>
                              <m:r>
                                <a:rPr lang="en-US" sz="2200">
                                  <a:latin typeface="Cambria Math" panose="02040503050406030204" pitchFamily="18" charset="0"/>
                                </a:rPr>
                                <m:t>𝑠</m:t>
                              </m:r>
                            </m:sub>
                          </m:sSub>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a:latin typeface="Cambria Math" panose="02040503050406030204" pitchFamily="18" charset="0"/>
                                </a:rPr>
                                <m:t>𝑁</m:t>
                              </m:r>
                            </m:e>
                            <m:sub>
                              <m:r>
                                <m:rPr>
                                  <m:sty m:val="p"/>
                                </m:rPr>
                                <a:rPr lang="en-US" altLang="zh-CN" sz="2200">
                                  <a:latin typeface="Cambria Math" panose="02040503050406030204" pitchFamily="18" charset="0"/>
                                </a:rPr>
                                <m:t>t</m:t>
                              </m:r>
                            </m:sub>
                          </m:sSub>
                        </m:den>
                      </m:f>
                      <m:nary>
                        <m:naryPr>
                          <m:chr m:val="∑"/>
                          <m:ctrlPr>
                            <a:rPr lang="en-US" sz="2200" i="1">
                              <a:latin typeface="Cambria Math" panose="02040503050406030204" pitchFamily="18" charset="0"/>
                            </a:rPr>
                          </m:ctrlPr>
                        </m:naryPr>
                        <m:sub>
                          <m:r>
                            <m:rPr>
                              <m:brk m:alnAt="23"/>
                            </m:rPr>
                            <a:rPr lang="en-US" sz="2200">
                              <a:latin typeface="Cambria Math" panose="02040503050406030204" pitchFamily="18" charset="0"/>
                            </a:rPr>
                            <m:t>𝑖</m:t>
                          </m:r>
                          <m:r>
                            <a:rPr lang="en-US" sz="2200">
                              <a:latin typeface="Cambria Math" panose="02040503050406030204" pitchFamily="18" charset="0"/>
                            </a:rPr>
                            <m:t>=1</m:t>
                          </m:r>
                        </m:sub>
                        <m:sup>
                          <m:sSub>
                            <m:sSubPr>
                              <m:ctrlPr>
                                <a:rPr lang="en-US" sz="2200" i="1">
                                  <a:latin typeface="Cambria Math" panose="02040503050406030204" pitchFamily="18" charset="0"/>
                                </a:rPr>
                              </m:ctrlPr>
                            </m:sSubPr>
                            <m:e>
                              <m:r>
                                <a:rPr lang="en-US" sz="2200">
                                  <a:latin typeface="Cambria Math" panose="02040503050406030204" pitchFamily="18" charset="0"/>
                                </a:rPr>
                                <m:t>𝑁</m:t>
                              </m:r>
                            </m:e>
                            <m:sub>
                              <m:r>
                                <a:rPr lang="en-US" sz="2200">
                                  <a:latin typeface="Cambria Math" panose="02040503050406030204" pitchFamily="18" charset="0"/>
                                </a:rPr>
                                <m:t>𝑠</m:t>
                              </m:r>
                            </m:sub>
                          </m:sSub>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a:latin typeface="Cambria Math" panose="02040503050406030204" pitchFamily="18" charset="0"/>
                                </a:rPr>
                                <m:t>𝑁</m:t>
                              </m:r>
                            </m:e>
                            <m:sub>
                              <m:r>
                                <m:rPr>
                                  <m:sty m:val="p"/>
                                </m:rPr>
                                <a:rPr lang="en-US" altLang="zh-CN" sz="2200">
                                  <a:latin typeface="Cambria Math" panose="02040503050406030204" pitchFamily="18" charset="0"/>
                                </a:rPr>
                                <m:t>t</m:t>
                              </m:r>
                            </m:sub>
                          </m:sSub>
                        </m:sup>
                        <m:e>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m:rPr>
                                      <m:sty m:val="p"/>
                                    </m:rPr>
                                    <a:rPr lang="en-US" sz="2200">
                                      <a:latin typeface="Cambria Math" panose="02040503050406030204" pitchFamily="18" charset="0"/>
                                    </a:rPr>
                                    <m:t>d</m:t>
                                  </m:r>
                                </m:e>
                                <m:sub>
                                  <m:r>
                                    <a:rPr lang="en-US" sz="2200">
                                      <a:latin typeface="Cambria Math" panose="02040503050406030204" pitchFamily="18" charset="0"/>
                                    </a:rPr>
                                    <m:t>𝑖</m:t>
                                  </m:r>
                                </m:sub>
                              </m:sSub>
                            </m:e>
                          </m:acc>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log</m:t>
                              </m:r>
                            </m:fName>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m:rPr>
                                          <m:sty m:val="p"/>
                                        </m:rPr>
                                        <a:rPr lang="en-US" sz="2200">
                                          <a:latin typeface="Cambria Math" panose="02040503050406030204" pitchFamily="18" charset="0"/>
                                        </a:rPr>
                                        <m:t>d</m:t>
                                      </m:r>
                                    </m:e>
                                    <m:sub>
                                      <m:r>
                                        <a:rPr lang="en-US" sz="2200">
                                          <a:latin typeface="Cambria Math" panose="02040503050406030204" pitchFamily="18" charset="0"/>
                                        </a:rPr>
                                        <m:t>𝑖</m:t>
                                      </m:r>
                                    </m:sub>
                                  </m:sSub>
                                </m:e>
                              </m:d>
                            </m:e>
                          </m:func>
                          <m:r>
                            <a:rPr lang="en-US" sz="2200">
                              <a:latin typeface="Cambria Math" panose="02040503050406030204" pitchFamily="18" charset="0"/>
                            </a:rPr>
                            <m:t>+(1−</m:t>
                          </m:r>
                          <m:acc>
                            <m:accPr>
                              <m:chr m:val="̂"/>
                              <m:ctrlPr>
                                <a:rPr lang="en-US" sz="2200" i="1">
                                  <a:latin typeface="Cambria Math" panose="02040503050406030204" pitchFamily="18" charset="0"/>
                                </a:rPr>
                              </m:ctrlPr>
                            </m:accPr>
                            <m:e>
                              <m:sSub>
                                <m:sSubPr>
                                  <m:ctrlPr>
                                    <a:rPr lang="en-US" sz="2200" i="1">
                                      <a:latin typeface="Cambria Math" panose="02040503050406030204" pitchFamily="18" charset="0"/>
                                    </a:rPr>
                                  </m:ctrlPr>
                                </m:sSubPr>
                                <m:e>
                                  <m:r>
                                    <m:rPr>
                                      <m:sty m:val="p"/>
                                    </m:rPr>
                                    <a:rPr lang="en-US" sz="2200">
                                      <a:latin typeface="Cambria Math" panose="02040503050406030204" pitchFamily="18" charset="0"/>
                                    </a:rPr>
                                    <m:t>d</m:t>
                                  </m:r>
                                </m:e>
                                <m:sub>
                                  <m:r>
                                    <a:rPr lang="en-US" sz="2200">
                                      <a:latin typeface="Cambria Math" panose="02040503050406030204" pitchFamily="18" charset="0"/>
                                    </a:rPr>
                                    <m:t>𝑖</m:t>
                                  </m:r>
                                </m:sub>
                              </m:sSub>
                            </m:e>
                          </m:acc>
                          <m:r>
                            <a:rPr lang="en-US" sz="2200">
                              <a:latin typeface="Cambria Math" panose="02040503050406030204" pitchFamily="18" charset="0"/>
                            </a:rPr>
                            <m:t>)</m:t>
                          </m:r>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log</m:t>
                              </m:r>
                            </m:fName>
                            <m:e>
                              <m:d>
                                <m:dPr>
                                  <m:ctrlPr>
                                    <a:rPr lang="en-US" sz="2200" i="1">
                                      <a:latin typeface="Cambria Math" panose="02040503050406030204" pitchFamily="18" charset="0"/>
                                    </a:rPr>
                                  </m:ctrlPr>
                                </m:dPr>
                                <m:e>
                                  <m:r>
                                    <a:rPr lang="en-US" sz="2200">
                                      <a:latin typeface="Cambria Math" panose="02040503050406030204" pitchFamily="18" charset="0"/>
                                    </a:rPr>
                                    <m:t>1−</m:t>
                                  </m:r>
                                  <m:sSub>
                                    <m:sSubPr>
                                      <m:ctrlPr>
                                        <a:rPr lang="en-US" sz="2200" i="1">
                                          <a:latin typeface="Cambria Math" panose="02040503050406030204" pitchFamily="18" charset="0"/>
                                        </a:rPr>
                                      </m:ctrlPr>
                                    </m:sSubPr>
                                    <m:e>
                                      <m:r>
                                        <m:rPr>
                                          <m:sty m:val="p"/>
                                        </m:rPr>
                                        <a:rPr lang="en-US" sz="2200">
                                          <a:latin typeface="Cambria Math" panose="02040503050406030204" pitchFamily="18" charset="0"/>
                                        </a:rPr>
                                        <m:t>d</m:t>
                                      </m:r>
                                    </m:e>
                                    <m:sub>
                                      <m:r>
                                        <a:rPr lang="en-US" sz="2200">
                                          <a:latin typeface="Cambria Math" panose="02040503050406030204" pitchFamily="18" charset="0"/>
                                        </a:rPr>
                                        <m:t>𝑖</m:t>
                                      </m:r>
                                    </m:sub>
                                  </m:sSub>
                                </m:e>
                              </m:d>
                            </m:e>
                          </m:func>
                        </m:e>
                      </m:nary>
                    </m:oMath>
                  </m:oMathPara>
                </a14:m>
                <a:endParaRPr lang="en-US" sz="2200" dirty="0"/>
              </a:p>
            </p:txBody>
          </p:sp>
        </mc:Choice>
        <mc:Fallback xmlns="">
          <p:sp>
            <p:nvSpPr>
              <p:cNvPr id="4" name="Rectangle 3"/>
              <p:cNvSpPr>
                <a:spLocks noRot="1" noChangeAspect="1" noMove="1" noResize="1" noEditPoints="1" noAdjustHandles="1" noChangeArrowheads="1" noChangeShapeType="1" noTextEdit="1"/>
              </p:cNvSpPr>
              <p:nvPr/>
            </p:nvSpPr>
            <p:spPr>
              <a:xfrm>
                <a:off x="850125" y="4400913"/>
                <a:ext cx="6919971" cy="104426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850125" y="3790592"/>
                <a:ext cx="3416192"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200">
                          <a:latin typeface="Cambria Math" panose="02040503050406030204" pitchFamily="18" charset="0"/>
                        </a:rPr>
                        <m:t>d</m:t>
                      </m:r>
                      <m:r>
                        <a:rPr lang="en-US" sz="2200">
                          <a:latin typeface="Cambria Math" panose="02040503050406030204" pitchFamily="18" charset="0"/>
                        </a:rPr>
                        <m:t>=</m:t>
                      </m:r>
                      <m:r>
                        <a:rPr lang="en-US" sz="2200">
                          <a:latin typeface="Cambria Math" panose="02040503050406030204" pitchFamily="18" charset="0"/>
                        </a:rPr>
                        <m:t>𝑠𝑜𝑓𝑡𝑚𝑎𝑥</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a:latin typeface="Cambria Math" panose="02040503050406030204" pitchFamily="18" charset="0"/>
                                </a:rPr>
                                <m:t>𝑊</m:t>
                              </m:r>
                            </m:e>
                            <m:sub>
                              <m:r>
                                <a:rPr lang="en-US" sz="2200" i="1">
                                  <a:latin typeface="Cambria Math" panose="02040503050406030204" pitchFamily="18" charset="0"/>
                                </a:rPr>
                                <m:t>𝑑</m:t>
                              </m:r>
                            </m:sub>
                          </m:sSub>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a:latin typeface="Cambria Math" panose="02040503050406030204" pitchFamily="18" charset="0"/>
                                    </a:rPr>
                                    <m:t>𝑣</m:t>
                                  </m:r>
                                </m:e>
                              </m:acc>
                            </m:e>
                            <m:sub>
                              <m:r>
                                <a:rPr lang="en-US" sz="2200">
                                  <a:latin typeface="Cambria Math" panose="02040503050406030204" pitchFamily="18" charset="0"/>
                                </a:rPr>
                                <m:t>𝑑</m:t>
                              </m:r>
                            </m:sub>
                          </m:sSub>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a:latin typeface="Cambria Math" panose="02040503050406030204" pitchFamily="18" charset="0"/>
                                </a:rPr>
                                <m:t>𝑏</m:t>
                              </m:r>
                            </m:e>
                            <m:sub>
                              <m:r>
                                <a:rPr lang="en-US" sz="2200" i="1">
                                  <a:latin typeface="Cambria Math" panose="02040503050406030204" pitchFamily="18" charset="0"/>
                                </a:rPr>
                                <m:t>𝑑</m:t>
                              </m:r>
                            </m:sub>
                          </m:sSub>
                        </m:e>
                      </m:d>
                    </m:oMath>
                  </m:oMathPara>
                </a14:m>
                <a:endParaRPr lang="en-US" sz="2200" dirty="0"/>
              </a:p>
            </p:txBody>
          </p:sp>
        </mc:Choice>
        <mc:Fallback xmlns="">
          <p:sp>
            <p:nvSpPr>
              <p:cNvPr id="7" name="Rectangle 6"/>
              <p:cNvSpPr>
                <a:spLocks noRot="1" noChangeAspect="1" noMove="1" noResize="1" noEditPoints="1" noAdjustHandles="1" noChangeArrowheads="1" noChangeShapeType="1" noTextEdit="1"/>
              </p:cNvSpPr>
              <p:nvPr/>
            </p:nvSpPr>
            <p:spPr>
              <a:xfrm>
                <a:off x="850125" y="3790592"/>
                <a:ext cx="3416192" cy="430887"/>
              </a:xfrm>
              <a:prstGeom prst="rect">
                <a:avLst/>
              </a:prstGeom>
              <a:blipFill>
                <a:blip r:embed="rId8"/>
                <a:stretch>
                  <a:fillRect t="-2857"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850125" y="1674136"/>
                <a:ext cx="6180082" cy="1200329"/>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a:latin typeface="Cambria Math" panose="02040503050406030204" pitchFamily="18" charset="0"/>
                              </a:rPr>
                              <m:t>𝑣</m:t>
                            </m:r>
                          </m:e>
                        </m:acc>
                      </m:e>
                      <m:sub>
                        <m:r>
                          <a:rPr lang="en-US" sz="2400">
                            <a:latin typeface="Cambria Math" panose="02040503050406030204" pitchFamily="18" charset="0"/>
                          </a:rPr>
                          <m:t>𝑑</m:t>
                        </m:r>
                      </m:sub>
                    </m:sSub>
                  </m:oMath>
                </a14:m>
                <a:r>
                  <a:rPr lang="en-US" sz="2400" dirty="0"/>
                  <a:t>: output of GRL.</a:t>
                </a:r>
              </a:p>
              <a:p>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𝑁</m:t>
                        </m:r>
                      </m:e>
                      <m:sub>
                        <m:r>
                          <a:rPr lang="en-US" sz="2400">
                            <a:latin typeface="Cambria Math" panose="02040503050406030204" pitchFamily="18" charset="0"/>
                          </a:rPr>
                          <m:t>𝑠</m:t>
                        </m:r>
                      </m:sub>
                    </m:sSub>
                  </m:oMath>
                </a14:m>
                <a:r>
                  <a:rPr lang="en-US" sz="2400" dirty="0"/>
                  <a:t>: number of all data in the source domain.</a:t>
                </a:r>
              </a:p>
              <a:p>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𝑁</m:t>
                        </m:r>
                      </m:e>
                      <m:sub>
                        <m:r>
                          <m:rPr>
                            <m:sty m:val="p"/>
                          </m:rPr>
                          <a:rPr lang="en-US" altLang="zh-CN" sz="2400">
                            <a:latin typeface="Cambria Math" panose="02040503050406030204" pitchFamily="18" charset="0"/>
                          </a:rPr>
                          <m:t>t</m:t>
                        </m:r>
                      </m:sub>
                    </m:sSub>
                  </m:oMath>
                </a14:m>
                <a:r>
                  <a:rPr lang="en-US" sz="2400" dirty="0"/>
                  <a:t>: number of all data in the target domain.</a:t>
                </a:r>
              </a:p>
            </p:txBody>
          </p:sp>
        </mc:Choice>
        <mc:Fallback xmlns="">
          <p:sp>
            <p:nvSpPr>
              <p:cNvPr id="9" name="Rectangle 8"/>
              <p:cNvSpPr>
                <a:spLocks noRot="1" noChangeAspect="1" noMove="1" noResize="1" noEditPoints="1" noAdjustHandles="1" noChangeArrowheads="1" noChangeShapeType="1" noTextEdit="1"/>
              </p:cNvSpPr>
              <p:nvPr/>
            </p:nvSpPr>
            <p:spPr>
              <a:xfrm>
                <a:off x="850125" y="1674136"/>
                <a:ext cx="6180082" cy="1200329"/>
              </a:xfrm>
              <a:prstGeom prst="rect">
                <a:avLst/>
              </a:prstGeom>
              <a:blipFill>
                <a:blip r:embed="rId9"/>
                <a:stretch>
                  <a:fillRect l="-197" t="-4061" b="-10660"/>
                </a:stretch>
              </a:blipFill>
            </p:spPr>
            <p:txBody>
              <a:bodyPr/>
              <a:lstStyle/>
              <a:p>
                <a:r>
                  <a:rPr lang="en-US">
                    <a:noFill/>
                  </a:rPr>
                  <a:t> </a:t>
                </a:r>
              </a:p>
            </p:txBody>
          </p:sp>
        </mc:Fallback>
      </mc:AlternateContent>
    </p:spTree>
    <p:extLst>
      <p:ext uri="{BB962C8B-B14F-4D97-AF65-F5344CB8AC3E}">
        <p14:creationId xmlns:p14="http://schemas.microsoft.com/office/powerpoint/2010/main" val="1155796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lgn="just">
                  <a:buNone/>
                </a:pPr>
                <a:r>
                  <a:rPr lang="en-US" sz="2200" dirty="0"/>
                  <a:t>In order to avoid the overfitting problem for the sentiment classifier and the domain classifier, we also add the squared </a:t>
                </a:r>
                <a:r>
                  <a:rPr lang="en-US" sz="2200" dirty="0" err="1"/>
                  <a:t>Frobenius</a:t>
                </a:r>
                <a:r>
                  <a:rPr lang="en-US" sz="2200" dirty="0"/>
                  <a:t> norm for weights </a:t>
                </a:r>
                <a14:m>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𝑊</m:t>
                        </m:r>
                      </m:e>
                      <m:sub>
                        <m:r>
                          <a:rPr lang="en-US" sz="2200">
                            <a:latin typeface="Cambria Math" panose="02040503050406030204" pitchFamily="18" charset="0"/>
                          </a:rPr>
                          <m:t>𝑠</m:t>
                        </m:r>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𝑊</m:t>
                        </m:r>
                      </m:e>
                      <m:sub>
                        <m:r>
                          <a:rPr lang="en-US" sz="2200">
                            <a:latin typeface="Cambria Math" panose="02040503050406030204" pitchFamily="18" charset="0"/>
                          </a:rPr>
                          <m:t>𝑑</m:t>
                        </m:r>
                      </m:sub>
                    </m:sSub>
                  </m:oMath>
                </a14:m>
                <a:r>
                  <a:rPr lang="en-US" sz="2200" dirty="0"/>
                  <a:t> and squared </a:t>
                </a:r>
                <a14:m>
                  <m:oMath xmlns:m="http://schemas.openxmlformats.org/officeDocument/2006/math">
                    <m:r>
                      <a:rPr lang="en-US" sz="2200">
                        <a:latin typeface="Cambria Math" panose="02040503050406030204" pitchFamily="18" charset="0"/>
                      </a:rPr>
                      <m:t>𝑙</m:t>
                    </m:r>
                    <m:r>
                      <a:rPr lang="en-US" sz="2200">
                        <a:latin typeface="Cambria Math" panose="02040503050406030204" pitchFamily="18" charset="0"/>
                      </a:rPr>
                      <m:t>2</m:t>
                    </m:r>
                  </m:oMath>
                </a14:m>
                <a:r>
                  <a:rPr lang="en-US" sz="2200" dirty="0"/>
                  <a:t> norm regularization for bias terms </a:t>
                </a:r>
                <a14:m>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𝑏</m:t>
                        </m:r>
                      </m:e>
                      <m:sub>
                        <m:r>
                          <a:rPr lang="en-US" sz="2200">
                            <a:latin typeface="Cambria Math" panose="02040503050406030204" pitchFamily="18" charset="0"/>
                          </a:rPr>
                          <m:t>𝑠</m:t>
                        </m:r>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𝑏</m:t>
                        </m:r>
                      </m:e>
                      <m:sub>
                        <m:r>
                          <a:rPr lang="en-US" sz="2200">
                            <a:latin typeface="Cambria Math" panose="02040503050406030204" pitchFamily="18" charset="0"/>
                          </a:rPr>
                          <m:t>𝑑</m:t>
                        </m:r>
                      </m:sub>
                    </m:sSub>
                  </m:oMath>
                </a14:m>
                <a:r>
                  <a:rPr lang="en-US" sz="2200" dirty="0"/>
                  <a:t>: </a:t>
                </a:r>
              </a:p>
              <a:p>
                <a:pPr marL="0" indent="0" algn="just">
                  <a:buNone/>
                </a:pPr>
                <a:br>
                  <a:rPr lang="en-US" sz="2200" dirty="0"/>
                </a:b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i="1">
                              <a:latin typeface="Cambria Math" panose="02040503050406030204" pitchFamily="18" charset="0"/>
                            </a:rPr>
                            <m:t>𝐿</m:t>
                          </m:r>
                        </m:e>
                        <m:sup>
                          <m:r>
                            <a:rPr lang="en-US" sz="2000" b="0" i="1" smtClean="0">
                              <a:latin typeface="Cambria Math" panose="02040503050406030204" pitchFamily="18" charset="0"/>
                            </a:rPr>
                            <m:t>𝑟𝑒𝑔</m:t>
                          </m:r>
                        </m:sup>
                      </m:sSup>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𝑊</m:t>
                                  </m:r>
                                </m:e>
                                <m:sub>
                                  <m:r>
                                    <a:rPr lang="en-US" sz="2000">
                                      <a:latin typeface="Cambria Math" panose="02040503050406030204" pitchFamily="18" charset="0"/>
                                    </a:rPr>
                                    <m:t>𝑠</m:t>
                                  </m:r>
                                </m:sub>
                              </m:sSub>
                            </m:e>
                          </m:d>
                        </m:e>
                        <m:sub>
                          <m:r>
                            <a:rPr lang="en-US" sz="2000" b="0" i="1" smtClean="0">
                              <a:latin typeface="Cambria Math" panose="02040503050406030204" pitchFamily="18" charset="0"/>
                            </a:rPr>
                            <m:t>𝐹</m:t>
                          </m:r>
                        </m:sub>
                        <m:sup>
                          <m:r>
                            <a:rPr lang="en-US" sz="2000" b="0" i="1" smtClean="0">
                              <a:latin typeface="Cambria Math" panose="02040503050406030204" pitchFamily="18" charset="0"/>
                            </a:rPr>
                            <m:t>2</m:t>
                          </m:r>
                        </m:sup>
                      </m:sSubSup>
                      <m:r>
                        <a:rPr lang="en-US" altLang="zh-CN" sz="2000" i="1">
                          <a:latin typeface="Cambria Math" panose="02040503050406030204" pitchFamily="18" charset="0"/>
                        </a:rPr>
                        <m:t>+</m:t>
                      </m:r>
                      <m:sSubSup>
                        <m:sSubSupPr>
                          <m:ctrlPr>
                            <a:rPr lang="en-US" sz="2000" i="1">
                              <a:latin typeface="Cambria Math" panose="02040503050406030204" pitchFamily="18" charset="0"/>
                            </a:rPr>
                          </m:ctrlPr>
                        </m:sSubSup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𝑊</m:t>
                                  </m:r>
                                </m:e>
                                <m:sub>
                                  <m:r>
                                    <m:rPr>
                                      <m:sty m:val="p"/>
                                    </m:rPr>
                                    <a:rPr lang="en-US" altLang="zh-CN" sz="2000" i="1">
                                      <a:latin typeface="Cambria Math" panose="02040503050406030204" pitchFamily="18" charset="0"/>
                                    </a:rPr>
                                    <m:t>d</m:t>
                                  </m:r>
                                </m:sub>
                              </m:sSub>
                            </m:e>
                          </m:d>
                        </m:e>
                        <m:sub>
                          <m:r>
                            <a:rPr lang="en-US" sz="2000" i="1">
                              <a:latin typeface="Cambria Math" panose="02040503050406030204" pitchFamily="18" charset="0"/>
                            </a:rPr>
                            <m:t>𝐹</m:t>
                          </m:r>
                        </m:sub>
                        <m:sup>
                          <m:r>
                            <a:rPr lang="en-US" sz="2000" i="1">
                              <a:latin typeface="Cambria Math" panose="02040503050406030204" pitchFamily="18" charset="0"/>
                            </a:rPr>
                            <m:t>2</m:t>
                          </m:r>
                        </m:sup>
                      </m:sSubSup>
                      <m:r>
                        <a:rPr lang="en-US" altLang="zh-CN" sz="2000" i="1" smtClean="0">
                          <a:latin typeface="Cambria Math" panose="02040503050406030204" pitchFamily="18" charset="0"/>
                        </a:rPr>
                        <m:t>+</m:t>
                      </m:r>
                      <m:sSubSup>
                        <m:sSubSupPr>
                          <m:ctrlPr>
                            <a:rPr lang="en-US" sz="2000" i="1">
                              <a:latin typeface="Cambria Math" panose="02040503050406030204" pitchFamily="18" charset="0"/>
                            </a:rPr>
                          </m:ctrlPr>
                        </m:sSubSup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𝑏</m:t>
                                  </m:r>
                                </m:e>
                                <m:sub>
                                  <m:r>
                                    <a:rPr lang="en-US" sz="2000">
                                      <a:latin typeface="Cambria Math" panose="02040503050406030204" pitchFamily="18" charset="0"/>
                                    </a:rPr>
                                    <m:t>𝑠</m:t>
                                  </m:r>
                                </m:sub>
                              </m:sSub>
                            </m:e>
                          </m:d>
                        </m:e>
                        <m:sub>
                          <m:r>
                            <a:rPr lang="en-US" sz="2000" b="0" i="1" smtClean="0">
                              <a:latin typeface="Cambria Math" panose="02040503050406030204" pitchFamily="18" charset="0"/>
                            </a:rPr>
                            <m:t>2</m:t>
                          </m:r>
                        </m:sub>
                        <m:sup>
                          <m:r>
                            <a:rPr lang="en-US" sz="2000" i="1">
                              <a:latin typeface="Cambria Math" panose="02040503050406030204" pitchFamily="18" charset="0"/>
                            </a:rPr>
                            <m:t>2</m:t>
                          </m:r>
                        </m:sup>
                      </m:sSubSup>
                      <m:r>
                        <a:rPr lang="en-US" altLang="zh-CN" sz="2000" i="1" smtClean="0">
                          <a:latin typeface="Cambria Math" panose="02040503050406030204" pitchFamily="18" charset="0"/>
                        </a:rPr>
                        <m:t>+</m:t>
                      </m:r>
                      <m:sSubSup>
                        <m:sSubSupPr>
                          <m:ctrlPr>
                            <a:rPr lang="en-US" sz="2000" i="1">
                              <a:latin typeface="Cambria Math" panose="02040503050406030204" pitchFamily="18" charset="0"/>
                            </a:rPr>
                          </m:ctrlPr>
                        </m:sSubSup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𝑏</m:t>
                                  </m:r>
                                </m:e>
                                <m:sub>
                                  <m:r>
                                    <a:rPr lang="en-US" sz="2000">
                                      <a:latin typeface="Cambria Math" panose="02040503050406030204" pitchFamily="18" charset="0"/>
                                    </a:rPr>
                                    <m:t>𝑑</m:t>
                                  </m:r>
                                </m:sub>
                              </m:sSub>
                            </m:e>
                          </m:d>
                        </m:e>
                        <m:sub>
                          <m:r>
                            <a:rPr lang="en-US" sz="2000" b="0" i="1" smtClean="0">
                              <a:latin typeface="Cambria Math" panose="02040503050406030204" pitchFamily="18" charset="0"/>
                            </a:rPr>
                            <m:t>2</m:t>
                          </m:r>
                        </m:sub>
                        <m:sup>
                          <m:r>
                            <a:rPr lang="en-US" sz="2000" i="1">
                              <a:latin typeface="Cambria Math" panose="02040503050406030204" pitchFamily="18" charset="0"/>
                            </a:rPr>
                            <m:t>2</m:t>
                          </m:r>
                        </m:sup>
                      </m:sSubSup>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54" t="-1681" r="-696"/>
                </a:stretch>
              </a:blipFill>
            </p:spPr>
            <p:txBody>
              <a:bodyPr/>
              <a:lstStyle/>
              <a:p>
                <a:r>
                  <a:rPr lang="en-US">
                    <a:noFill/>
                  </a:rPr>
                  <a:t> </a:t>
                </a:r>
              </a:p>
            </p:txBody>
          </p:sp>
        </mc:Fallback>
      </mc:AlternateContent>
    </p:spTree>
    <p:extLst>
      <p:ext uri="{BB962C8B-B14F-4D97-AF65-F5344CB8AC3E}">
        <p14:creationId xmlns:p14="http://schemas.microsoft.com/office/powerpoint/2010/main" val="2055463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a:t>
            </a:r>
          </a:p>
        </p:txBody>
      </p:sp>
      <p:sp>
        <p:nvSpPr>
          <p:cNvPr id="3" name="Content Placeholder 2"/>
          <p:cNvSpPr>
            <a:spLocks noGrp="1"/>
          </p:cNvSpPr>
          <p:nvPr>
            <p:ph idx="1"/>
          </p:nvPr>
        </p:nvSpPr>
        <p:spPr/>
        <p:txBody>
          <a:bodyPr>
            <a:normAutofit/>
          </a:bodyPr>
          <a:lstStyle/>
          <a:p>
            <a:r>
              <a:rPr lang="en-US" sz="2400" dirty="0"/>
              <a:t>Problem &amp; Related Work</a:t>
            </a:r>
          </a:p>
          <a:p>
            <a:endParaRPr lang="en-US" sz="2400" dirty="0"/>
          </a:p>
          <a:p>
            <a:r>
              <a:rPr lang="en-US" sz="2400" dirty="0"/>
              <a:t>Motivation</a:t>
            </a:r>
          </a:p>
          <a:p>
            <a:endParaRPr lang="en-US" sz="2400" dirty="0"/>
          </a:p>
          <a:p>
            <a:r>
              <a:rPr lang="en-US" sz="2400" dirty="0"/>
              <a:t>End-to-End Adversarial Memory Network</a:t>
            </a:r>
          </a:p>
          <a:p>
            <a:endParaRPr lang="en-US" sz="2400" dirty="0"/>
          </a:p>
          <a:p>
            <a:r>
              <a:rPr lang="en-US" sz="2400" dirty="0"/>
              <a:t>Experiment</a:t>
            </a:r>
          </a:p>
          <a:p>
            <a:endParaRPr lang="en-US" sz="2400" dirty="0"/>
          </a:p>
          <a:p>
            <a:r>
              <a:rPr lang="en-US" sz="2400" dirty="0"/>
              <a:t>Future work</a:t>
            </a:r>
          </a:p>
        </p:txBody>
      </p:sp>
    </p:spTree>
    <p:extLst>
      <p:ext uri="{BB962C8B-B14F-4D97-AF65-F5344CB8AC3E}">
        <p14:creationId xmlns:p14="http://schemas.microsoft.com/office/powerpoint/2010/main" val="189908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200" dirty="0"/>
                  <a:t>We combine each component losses into an overall object function: </a:t>
                </a:r>
              </a:p>
              <a:p>
                <a:pPr marL="0" indent="0">
                  <a:buNone/>
                </a:pPr>
                <a:br>
                  <a:rPr lang="en-US" sz="2200" dirty="0"/>
                </a:b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a:latin typeface="Cambria Math" panose="02040503050406030204" pitchFamily="18" charset="0"/>
                            </a:rPr>
                            <m:t>𝐿</m:t>
                          </m:r>
                        </m:e>
                        <m:sup>
                          <m:r>
                            <a:rPr lang="en-US" sz="2000">
                              <a:latin typeface="Cambria Math" panose="02040503050406030204" pitchFamily="18" charset="0"/>
                            </a:rPr>
                            <m:t>𝑡𝑜𝑡𝑎𝑙</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a:rPr lang="en-US" sz="2000">
                              <a:latin typeface="Cambria Math" panose="02040503050406030204" pitchFamily="18" charset="0"/>
                            </a:rPr>
                            <m:t>𝐿</m:t>
                          </m:r>
                        </m:e>
                        <m:sup>
                          <m:r>
                            <a:rPr lang="en-US" sz="2000">
                              <a:latin typeface="Cambria Math" panose="02040503050406030204" pitchFamily="18" charset="0"/>
                            </a:rPr>
                            <m:t>𝑠𝑒𝑛</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a:rPr lang="en-US" sz="2000">
                              <a:latin typeface="Cambria Math" panose="02040503050406030204" pitchFamily="18" charset="0"/>
                            </a:rPr>
                            <m:t>𝐿</m:t>
                          </m:r>
                        </m:e>
                        <m:sup>
                          <m:r>
                            <a:rPr lang="en-US" sz="2000">
                              <a:latin typeface="Cambria Math" panose="02040503050406030204" pitchFamily="18" charset="0"/>
                            </a:rPr>
                            <m:t>𝑑𝑜𝑚</m:t>
                          </m:r>
                        </m:sup>
                      </m:sSup>
                      <m:r>
                        <a:rPr lang="en-US" sz="2000">
                          <a:latin typeface="Cambria Math" panose="02040503050406030204" pitchFamily="18" charset="0"/>
                        </a:rPr>
                        <m:t>+</m:t>
                      </m:r>
                      <m:r>
                        <a:rPr lang="en-US" sz="2000">
                          <a:latin typeface="Cambria Math" panose="02040503050406030204" pitchFamily="18" charset="0"/>
                        </a:rPr>
                        <m:t>𝜌</m:t>
                      </m:r>
                      <m:sSup>
                        <m:sSupPr>
                          <m:ctrlPr>
                            <a:rPr lang="en-US" sz="2000" i="1">
                              <a:latin typeface="Cambria Math" panose="02040503050406030204" pitchFamily="18" charset="0"/>
                            </a:rPr>
                          </m:ctrlPr>
                        </m:sSupPr>
                        <m:e>
                          <m:r>
                            <a:rPr lang="en-US" sz="2000">
                              <a:latin typeface="Cambria Math" panose="02040503050406030204" pitchFamily="18" charset="0"/>
                            </a:rPr>
                            <m:t>𝐿</m:t>
                          </m:r>
                        </m:e>
                        <m:sup>
                          <m:r>
                            <a:rPr lang="en-US" sz="2000">
                              <a:latin typeface="Cambria Math" panose="02040503050406030204" pitchFamily="18" charset="0"/>
                            </a:rPr>
                            <m:t>𝑟𝑒𝑔</m:t>
                          </m:r>
                        </m:sup>
                      </m:sSup>
                    </m:oMath>
                  </m:oMathPara>
                </a14:m>
                <a:endParaRPr lang="en-US" sz="2000" dirty="0"/>
              </a:p>
              <a:p>
                <a:endParaRPr lang="en-US" sz="2200" dirty="0"/>
              </a:p>
              <a:p>
                <a:pPr marL="0" indent="0">
                  <a:buNone/>
                </a:pPr>
                <a:r>
                  <a:rPr lang="en-US" sz="2200" dirty="0"/>
                  <a:t>where </a:t>
                </a:r>
                <a14:m>
                  <m:oMath xmlns:m="http://schemas.openxmlformats.org/officeDocument/2006/math">
                    <m:r>
                      <a:rPr lang="en-US" sz="2200">
                        <a:latin typeface="Cambria Math" panose="02040503050406030204" pitchFamily="18" charset="0"/>
                      </a:rPr>
                      <m:t>𝜌</m:t>
                    </m:r>
                  </m:oMath>
                </a14:m>
                <a:r>
                  <a:rPr lang="en-US" sz="2200" dirty="0"/>
                  <a:t> is a regularization parameter to balance the regularization term and other loss terms. The goal of the joint learning is to minimize </a:t>
                </a:r>
                <a14:m>
                  <m:oMath xmlns:m="http://schemas.openxmlformats.org/officeDocument/2006/math">
                    <m:sSup>
                      <m:sSupPr>
                        <m:ctrlPr>
                          <a:rPr lang="en-US" sz="2200" i="1">
                            <a:latin typeface="Cambria Math" panose="02040503050406030204" pitchFamily="18" charset="0"/>
                          </a:rPr>
                        </m:ctrlPr>
                      </m:sSupPr>
                      <m:e>
                        <m:r>
                          <a:rPr lang="en-US" sz="2200">
                            <a:latin typeface="Cambria Math" panose="02040503050406030204" pitchFamily="18" charset="0"/>
                          </a:rPr>
                          <m:t>𝐿</m:t>
                        </m:r>
                      </m:e>
                      <m:sup>
                        <m:r>
                          <a:rPr lang="en-US" sz="2200">
                            <a:latin typeface="Cambria Math" panose="02040503050406030204" pitchFamily="18" charset="0"/>
                          </a:rPr>
                          <m:t>𝑡𝑜𝑡𝑎𝑙</m:t>
                        </m:r>
                      </m:sup>
                    </m:sSup>
                  </m:oMath>
                </a14:m>
                <a:r>
                  <a:rPr lang="en-US" sz="2200" dirty="0"/>
                  <a:t>with respect to the model parameters except for the adversarial training part. </a:t>
                </a:r>
                <a:br>
                  <a:rPr lang="en-US" sz="2200" dirty="0"/>
                </a:b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1681"/>
                </a:stretch>
              </a:blipFill>
            </p:spPr>
            <p:txBody>
              <a:bodyPr/>
              <a:lstStyle/>
              <a:p>
                <a:r>
                  <a:rPr lang="en-US">
                    <a:noFill/>
                  </a:rPr>
                  <a:t> </a:t>
                </a:r>
              </a:p>
            </p:txBody>
          </p:sp>
        </mc:Fallback>
      </mc:AlternateContent>
    </p:spTree>
    <p:extLst>
      <p:ext uri="{BB962C8B-B14F-4D97-AF65-F5344CB8AC3E}">
        <p14:creationId xmlns:p14="http://schemas.microsoft.com/office/powerpoint/2010/main" val="1016954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9339" y="3004648"/>
            <a:ext cx="7439632" cy="2235082"/>
          </a:xfrm>
        </p:spPr>
      </p:pic>
      <p:sp>
        <p:nvSpPr>
          <p:cNvPr id="5" name="TextBox 4"/>
          <p:cNvSpPr txBox="1"/>
          <p:nvPr/>
        </p:nvSpPr>
        <p:spPr>
          <a:xfrm>
            <a:off x="1680627" y="1896652"/>
            <a:ext cx="8157056" cy="1107996"/>
          </a:xfrm>
          <a:prstGeom prst="rect">
            <a:avLst/>
          </a:prstGeom>
          <a:noFill/>
        </p:spPr>
        <p:txBody>
          <a:bodyPr wrap="square" rtlCol="0">
            <a:spAutoFit/>
          </a:bodyPr>
          <a:lstStyle/>
          <a:p>
            <a:pPr algn="just"/>
            <a:r>
              <a:rPr lang="en-US" sz="2200" b="1" dirty="0"/>
              <a:t>Table1</a:t>
            </a:r>
            <a:r>
              <a:rPr lang="en-US" sz="2200" dirty="0"/>
              <a:t>: Statistics of the Amazon reviews dataset including the number </a:t>
            </a:r>
          </a:p>
          <a:p>
            <a:pPr algn="just"/>
            <a:r>
              <a:rPr lang="en-US" sz="2200" dirty="0"/>
              <a:t>of training, testing, and unlabeled reviews for each domain as well as the portion of negative samples in the unlabeled data.</a:t>
            </a:r>
          </a:p>
        </p:txBody>
      </p:sp>
    </p:spTree>
    <p:extLst>
      <p:ext uri="{BB962C8B-B14F-4D97-AF65-F5344CB8AC3E}">
        <p14:creationId xmlns:p14="http://schemas.microsoft.com/office/powerpoint/2010/main" val="3358749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447" y="392019"/>
            <a:ext cx="10515600" cy="1325563"/>
          </a:xfrm>
        </p:spPr>
        <p:txBody>
          <a:bodyPr/>
          <a:lstStyle/>
          <a:p>
            <a:r>
              <a:rPr lang="en-US" dirty="0"/>
              <a:t>Compared Methods</a:t>
            </a:r>
          </a:p>
        </p:txBody>
      </p:sp>
      <p:sp>
        <p:nvSpPr>
          <p:cNvPr id="3" name="Content Placeholder 2"/>
          <p:cNvSpPr>
            <a:spLocks noGrp="1"/>
          </p:cNvSpPr>
          <p:nvPr>
            <p:ph idx="1"/>
          </p:nvPr>
        </p:nvSpPr>
        <p:spPr/>
        <p:txBody>
          <a:bodyPr>
            <a:normAutofit/>
          </a:bodyPr>
          <a:lstStyle/>
          <a:p>
            <a:pPr algn="just"/>
            <a:r>
              <a:rPr lang="en-US" dirty="0"/>
              <a:t>Traditional methods:</a:t>
            </a:r>
            <a:endParaRPr lang="en-US" sz="2400" dirty="0"/>
          </a:p>
          <a:p>
            <a:pPr lvl="1" algn="just"/>
            <a:r>
              <a:rPr lang="en-US" b="1" dirty="0"/>
              <a:t>SCL: </a:t>
            </a:r>
            <a:r>
              <a:rPr lang="en-US" dirty="0"/>
              <a:t>Structural Correspondence Learning [Blitzer et al., 2006]	</a:t>
            </a:r>
          </a:p>
          <a:p>
            <a:pPr lvl="1" algn="just"/>
            <a:r>
              <a:rPr lang="en-US" sz="2400" b="1" dirty="0"/>
              <a:t>SFA: </a:t>
            </a:r>
            <a:r>
              <a:rPr lang="en-US" sz="2400" dirty="0"/>
              <a:t>Spectral Feature Alignment [Pan et al., 2010]</a:t>
            </a:r>
          </a:p>
          <a:p>
            <a:pPr marL="0" indent="0" algn="just">
              <a:buNone/>
            </a:pPr>
            <a:endParaRPr lang="en-US" sz="2400" dirty="0"/>
          </a:p>
          <a:p>
            <a:pPr algn="just"/>
            <a:r>
              <a:rPr lang="en-US" sz="2400" dirty="0"/>
              <a:t>Deep learning methods based on adversarial training:</a:t>
            </a:r>
          </a:p>
          <a:p>
            <a:pPr lvl="1" algn="just"/>
            <a:r>
              <a:rPr lang="en-US" b="1" dirty="0"/>
              <a:t>DANN: </a:t>
            </a:r>
            <a:r>
              <a:rPr lang="en-US" dirty="0"/>
              <a:t>Domain-Adversarial Training of Neural Networks [</a:t>
            </a:r>
            <a:r>
              <a:rPr lang="en-US" dirty="0" err="1"/>
              <a:t>Ganin</a:t>
            </a:r>
            <a:r>
              <a:rPr lang="en-US" dirty="0"/>
              <a:t> et al., 2016]</a:t>
            </a:r>
          </a:p>
          <a:p>
            <a:pPr lvl="1" algn="just"/>
            <a:r>
              <a:rPr lang="en-US" b="1" dirty="0" err="1"/>
              <a:t>DAmSDA</a:t>
            </a:r>
            <a:r>
              <a:rPr lang="en-US" b="1" dirty="0"/>
              <a:t>: </a:t>
            </a:r>
            <a:r>
              <a:rPr lang="en-US" dirty="0"/>
              <a:t>DANN [</a:t>
            </a:r>
            <a:r>
              <a:rPr lang="en-US" dirty="0" err="1"/>
              <a:t>Ganin</a:t>
            </a:r>
            <a:r>
              <a:rPr lang="en-US" dirty="0"/>
              <a:t> et al., 2016] + </a:t>
            </a:r>
            <a:r>
              <a:rPr lang="en-US" dirty="0" err="1"/>
              <a:t>mSDA</a:t>
            </a:r>
            <a:r>
              <a:rPr lang="en-US" dirty="0"/>
              <a:t> [Chen et al.,2012]	</a:t>
            </a:r>
          </a:p>
          <a:p>
            <a:pPr lvl="1" algn="just"/>
            <a:r>
              <a:rPr lang="en-US" b="1" dirty="0"/>
              <a:t>DACNN:    </a:t>
            </a:r>
            <a:r>
              <a:rPr lang="en-US" dirty="0"/>
              <a:t>DANN [</a:t>
            </a:r>
            <a:r>
              <a:rPr lang="en-US" dirty="0" err="1"/>
              <a:t>Ganin</a:t>
            </a:r>
            <a:r>
              <a:rPr lang="en-US" dirty="0"/>
              <a:t> et al., 2016] + CNN [Kim, 2014]</a:t>
            </a:r>
            <a:endParaRPr lang="en-US" sz="2400" dirty="0"/>
          </a:p>
          <a:p>
            <a:pPr marL="0" indent="0" algn="just">
              <a:buNone/>
            </a:pPr>
            <a:endParaRPr lang="en-US" sz="2400" dirty="0"/>
          </a:p>
          <a:p>
            <a:pPr marL="0" indent="0" algn="just">
              <a:buNone/>
            </a:pPr>
            <a:endParaRPr lang="en-US" sz="2400" dirty="0"/>
          </a:p>
          <a:p>
            <a:endParaRPr lang="en-US" sz="2400" dirty="0"/>
          </a:p>
        </p:txBody>
      </p:sp>
    </p:spTree>
    <p:extLst>
      <p:ext uri="{BB962C8B-B14F-4D97-AF65-F5344CB8AC3E}">
        <p14:creationId xmlns:p14="http://schemas.microsoft.com/office/powerpoint/2010/main" val="2017318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5856" y="229294"/>
            <a:ext cx="10515600" cy="934891"/>
          </a:xfrm>
        </p:spPr>
        <p:txBody>
          <a:bodyPr/>
          <a:lstStyle/>
          <a:p>
            <a:r>
              <a:rPr lang="en-US" dirty="0"/>
              <a:t>Comparison Results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5127" y="1164185"/>
            <a:ext cx="6114626" cy="5013413"/>
          </a:xfrm>
          <a:prstGeom prst="rect">
            <a:avLst/>
          </a:prstGeom>
        </p:spPr>
      </p:pic>
      <p:sp>
        <p:nvSpPr>
          <p:cNvPr id="6" name="TextBox 5"/>
          <p:cNvSpPr txBox="1"/>
          <p:nvPr/>
        </p:nvSpPr>
        <p:spPr>
          <a:xfrm>
            <a:off x="1632996" y="6282373"/>
            <a:ext cx="10462095" cy="400110"/>
          </a:xfrm>
          <a:prstGeom prst="rect">
            <a:avLst/>
          </a:prstGeom>
          <a:noFill/>
        </p:spPr>
        <p:txBody>
          <a:bodyPr wrap="none" rtlCol="0">
            <a:spAutoFit/>
          </a:bodyPr>
          <a:lstStyle/>
          <a:p>
            <a:pPr algn="just"/>
            <a:r>
              <a:rPr lang="en-US" sz="2000" b="1" dirty="0"/>
              <a:t>Figure 6</a:t>
            </a:r>
            <a:r>
              <a:rPr lang="en-US" sz="2000" dirty="0"/>
              <a:t>: Average results for cross-domain sentiment classification on the Amazon reviews dataset.</a:t>
            </a:r>
          </a:p>
        </p:txBody>
      </p:sp>
      <p:sp>
        <p:nvSpPr>
          <p:cNvPr id="3" name="TextBox 2"/>
          <p:cNvSpPr txBox="1"/>
          <p:nvPr/>
        </p:nvSpPr>
        <p:spPr>
          <a:xfrm>
            <a:off x="526831" y="1441218"/>
            <a:ext cx="302566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Our model significantly outperforms the traditional methods.</a:t>
            </a:r>
          </a:p>
          <a:p>
            <a:pPr marL="285750" indent="-285750">
              <a:buFont typeface="Arial" panose="020B0604020202020204" pitchFamily="34" charset="0"/>
              <a:buChar char="•"/>
            </a:pPr>
            <a:r>
              <a:rPr lang="en-US" dirty="0"/>
              <a:t>Our model exceeds the state-of-the-art adversarial training based methods.</a:t>
            </a:r>
          </a:p>
        </p:txBody>
      </p:sp>
    </p:spTree>
    <p:extLst>
      <p:ext uri="{BB962C8B-B14F-4D97-AF65-F5344CB8AC3E}">
        <p14:creationId xmlns:p14="http://schemas.microsoft.com/office/powerpoint/2010/main" val="751873052"/>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268650"/>
            <a:ext cx="10515600" cy="993413"/>
          </a:xfrm>
        </p:spPr>
        <p:txBody>
          <a:bodyPr/>
          <a:lstStyle/>
          <a:p>
            <a:r>
              <a:rPr lang="en-US" dirty="0"/>
              <a:t>Visualization of Attention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199" y="1440731"/>
            <a:ext cx="11263553" cy="4539946"/>
          </a:xfrm>
          <a:prstGeom prst="rect">
            <a:avLst/>
          </a:prstGeom>
        </p:spPr>
      </p:pic>
      <p:sp>
        <p:nvSpPr>
          <p:cNvPr id="5" name="TextBox 4"/>
          <p:cNvSpPr txBox="1"/>
          <p:nvPr/>
        </p:nvSpPr>
        <p:spPr>
          <a:xfrm>
            <a:off x="332065" y="5954692"/>
            <a:ext cx="11169211" cy="769441"/>
          </a:xfrm>
          <a:prstGeom prst="rect">
            <a:avLst/>
          </a:prstGeom>
          <a:noFill/>
        </p:spPr>
        <p:txBody>
          <a:bodyPr wrap="none" rtlCol="0">
            <a:spAutoFit/>
          </a:bodyPr>
          <a:lstStyle/>
          <a:p>
            <a:r>
              <a:rPr lang="en-US" sz="2200" b="1" dirty="0"/>
              <a:t>Figure 7</a:t>
            </a:r>
            <a:r>
              <a:rPr lang="en-US" sz="2200" dirty="0"/>
              <a:t>: Samples from the Amazon reviews dataset in the E-&gt;K task. Deeper color implies larger</a:t>
            </a:r>
          </a:p>
          <a:p>
            <a:r>
              <a:rPr lang="en-US" sz="2200" dirty="0"/>
              <a:t> attention weights. Label 1 denotes positive sentiment and label 0 denotes negative sentiment.</a:t>
            </a:r>
          </a:p>
        </p:txBody>
      </p:sp>
    </p:spTree>
    <p:extLst>
      <p:ext uri="{BB962C8B-B14F-4D97-AF65-F5344CB8AC3E}">
        <p14:creationId xmlns:p14="http://schemas.microsoft.com/office/powerpoint/2010/main" val="1291820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752" y="323850"/>
            <a:ext cx="10515600" cy="900113"/>
          </a:xfrm>
        </p:spPr>
        <p:txBody>
          <a:bodyPr/>
          <a:lstStyle/>
          <a:p>
            <a:r>
              <a:rPr lang="en-US" dirty="0"/>
              <a:t>Visualization of Attention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496" y="1450007"/>
            <a:ext cx="8827008" cy="4273296"/>
          </a:xfrm>
          <a:prstGeom prst="rect">
            <a:avLst/>
          </a:prstGeom>
        </p:spPr>
      </p:pic>
      <p:sp>
        <p:nvSpPr>
          <p:cNvPr id="5" name="TextBox 4"/>
          <p:cNvSpPr txBox="1"/>
          <p:nvPr/>
        </p:nvSpPr>
        <p:spPr>
          <a:xfrm>
            <a:off x="2099344" y="5849427"/>
            <a:ext cx="7234416" cy="430887"/>
          </a:xfrm>
          <a:prstGeom prst="rect">
            <a:avLst/>
          </a:prstGeom>
          <a:noFill/>
        </p:spPr>
        <p:txBody>
          <a:bodyPr wrap="none" rtlCol="0">
            <a:spAutoFit/>
          </a:bodyPr>
          <a:lstStyle/>
          <a:p>
            <a:r>
              <a:rPr lang="en-US" sz="2200" b="1" dirty="0"/>
              <a:t>Figure 8</a:t>
            </a:r>
            <a:r>
              <a:rPr lang="en-US" sz="2200" dirty="0"/>
              <a:t>: Samples of pivots captured by AMN in the E-&gt;K task.</a:t>
            </a:r>
          </a:p>
        </p:txBody>
      </p:sp>
    </p:spTree>
    <p:extLst>
      <p:ext uri="{BB962C8B-B14F-4D97-AF65-F5344CB8AC3E}">
        <p14:creationId xmlns:p14="http://schemas.microsoft.com/office/powerpoint/2010/main" val="4114657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445" y="228600"/>
            <a:ext cx="10515600" cy="919163"/>
          </a:xfrm>
        </p:spPr>
        <p:txBody>
          <a:bodyPr/>
          <a:lstStyle/>
          <a:p>
            <a:r>
              <a:rPr lang="en-US" dirty="0"/>
              <a:t>Visualization of Representation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641" y="1147763"/>
            <a:ext cx="5717207" cy="4472805"/>
          </a:xfrm>
          <a:prstGeom prst="rect">
            <a:avLst/>
          </a:prstGeom>
        </p:spPr>
      </p:pic>
      <p:sp>
        <p:nvSpPr>
          <p:cNvPr id="6" name="TextBox 5"/>
          <p:cNvSpPr txBox="1"/>
          <p:nvPr/>
        </p:nvSpPr>
        <p:spPr>
          <a:xfrm>
            <a:off x="1034621" y="5770290"/>
            <a:ext cx="10022424" cy="769441"/>
          </a:xfrm>
          <a:prstGeom prst="rect">
            <a:avLst/>
          </a:prstGeom>
          <a:noFill/>
        </p:spPr>
        <p:txBody>
          <a:bodyPr wrap="none" rtlCol="0">
            <a:spAutoFit/>
          </a:bodyPr>
          <a:lstStyle/>
          <a:p>
            <a:r>
              <a:rPr lang="en-US" sz="2200" b="1" dirty="0"/>
              <a:t>Figure 9</a:t>
            </a:r>
            <a:r>
              <a:rPr lang="en-US" sz="2200" dirty="0"/>
              <a:t>: Visualization by applying principal component analysis to the representation </a:t>
            </a:r>
          </a:p>
          <a:p>
            <a:r>
              <a:rPr lang="en-US" sz="2200" dirty="0"/>
              <a:t>of source training data and target testing data produced by AMN for E-&gt;K tasks.</a:t>
            </a:r>
          </a:p>
        </p:txBody>
      </p:sp>
    </p:spTree>
    <p:extLst>
      <p:ext uri="{BB962C8B-B14F-4D97-AF65-F5344CB8AC3E}">
        <p14:creationId xmlns:p14="http://schemas.microsoft.com/office/powerpoint/2010/main" val="3132115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graphicFrame>
        <p:nvGraphicFramePr>
          <p:cNvPr id="4" name="Table 3"/>
          <p:cNvGraphicFramePr>
            <a:graphicFrameLocks noGrp="1"/>
          </p:cNvGraphicFramePr>
          <p:nvPr>
            <p:extLst>
              <p:ext uri="{D42A27DB-BD31-4B8C-83A1-F6EECF244321}">
                <p14:modId xmlns:p14="http://schemas.microsoft.com/office/powerpoint/2010/main" val="3156898558"/>
              </p:ext>
            </p:extLst>
          </p:nvPr>
        </p:nvGraphicFramePr>
        <p:xfrm>
          <a:off x="1669843" y="1762459"/>
          <a:ext cx="8852313" cy="2633824"/>
        </p:xfrm>
        <a:graphic>
          <a:graphicData uri="http://schemas.openxmlformats.org/drawingml/2006/table">
            <a:tbl>
              <a:tblPr firstRow="1" bandRow="1">
                <a:tableStyleId>{5C22544A-7EE6-4342-B048-85BDC9FD1C3A}</a:tableStyleId>
              </a:tblPr>
              <a:tblGrid>
                <a:gridCol w="716280">
                  <a:extLst>
                    <a:ext uri="{9D8B030D-6E8A-4147-A177-3AD203B41FA5}">
                      <a16:colId xmlns:a16="http://schemas.microsoft.com/office/drawing/2014/main" val="2969598165"/>
                    </a:ext>
                  </a:extLst>
                </a:gridCol>
                <a:gridCol w="3868833">
                  <a:extLst>
                    <a:ext uri="{9D8B030D-6E8A-4147-A177-3AD203B41FA5}">
                      <a16:colId xmlns:a16="http://schemas.microsoft.com/office/drawing/2014/main" val="35150747"/>
                    </a:ext>
                  </a:extLst>
                </a:gridCol>
                <a:gridCol w="3581400">
                  <a:extLst>
                    <a:ext uri="{9D8B030D-6E8A-4147-A177-3AD203B41FA5}">
                      <a16:colId xmlns:a16="http://schemas.microsoft.com/office/drawing/2014/main" val="3809023708"/>
                    </a:ext>
                  </a:extLst>
                </a:gridCol>
                <a:gridCol w="685800">
                  <a:extLst>
                    <a:ext uri="{9D8B030D-6E8A-4147-A177-3AD203B41FA5}">
                      <a16:colId xmlns:a16="http://schemas.microsoft.com/office/drawing/2014/main" val="3927626452"/>
                    </a:ext>
                  </a:extLst>
                </a:gridCol>
              </a:tblGrid>
              <a:tr h="652624">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kern="1200" cap="none" normalizeH="0" baseline="0" dirty="0">
                          <a:ln>
                            <a:noFill/>
                          </a:ln>
                          <a:solidFill>
                            <a:schemeClr val="tx1"/>
                          </a:solidFill>
                          <a:effectLst/>
                          <a:latin typeface="Arial" panose="020B0604020202020204" pitchFamily="34" charset="0"/>
                          <a:ea typeface="+mn-ea"/>
                          <a:cs typeface="+mn-cs"/>
                        </a:rPr>
                        <a:t>sent</a:t>
                      </a:r>
                    </a:p>
                  </a:txBody>
                  <a:tcPr anchor="ctr" horzOverflow="overflow">
                    <a:solidFill>
                      <a:srgbClr val="FFCC55">
                        <a:alpha val="64000"/>
                      </a:srgbClr>
                    </a:solidFill>
                  </a:tcPr>
                </a:tc>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45B1CE"/>
                          </a:solidFill>
                          <a:effectLst/>
                          <a:latin typeface="Arial" panose="020B0604020202020204" pitchFamily="34" charset="0"/>
                        </a:rPr>
                        <a:t>Books</a:t>
                      </a:r>
                      <a:r>
                        <a:rPr kumimoji="0" lang="en-US" altLang="en-US" sz="1800" b="1" i="0" u="none" strike="noStrike" cap="none" normalizeH="0" baseline="0" dirty="0">
                          <a:ln>
                            <a:noFill/>
                          </a:ln>
                          <a:solidFill>
                            <a:schemeClr val="tx1"/>
                          </a:solidFill>
                          <a:effectLst/>
                          <a:latin typeface="Arial" panose="020B0604020202020204" pitchFamily="34" charset="0"/>
                        </a:rPr>
                        <a:t> (source domain)</a:t>
                      </a:r>
                    </a:p>
                  </a:txBody>
                  <a:tcPr anchor="ctr" horzOverflow="overflow">
                    <a:solidFill>
                      <a:srgbClr val="FFCC55">
                        <a:alpha val="64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46AE58"/>
                          </a:solidFill>
                          <a:effectLst/>
                          <a:latin typeface="Arial" panose="020B0604020202020204" pitchFamily="34" charset="0"/>
                        </a:rPr>
                        <a:t>Restaurant</a:t>
                      </a:r>
                      <a:r>
                        <a:rPr kumimoji="0" lang="en-US" altLang="en-US" sz="1800" b="1" i="0" u="none" strike="noStrike" cap="none" normalizeH="0" baseline="0" dirty="0">
                          <a:ln>
                            <a:noFill/>
                          </a:ln>
                          <a:solidFill>
                            <a:schemeClr val="tx1"/>
                          </a:solidFill>
                          <a:effectLst/>
                          <a:latin typeface="Arial" panose="020B0604020202020204" pitchFamily="34" charset="0"/>
                        </a:rPr>
                        <a:t> (target domain)</a:t>
                      </a:r>
                    </a:p>
                  </a:txBody>
                  <a:tcPr anchor="ctr" horzOverflow="overflow">
                    <a:solidFill>
                      <a:srgbClr val="FFCC55">
                        <a:alpha val="64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sent</a:t>
                      </a:r>
                    </a:p>
                  </a:txBody>
                  <a:tcPr anchor="ctr" horzOverflow="overflow">
                    <a:solidFill>
                      <a:srgbClr val="FFCC55">
                        <a:alpha val="64000"/>
                      </a:srgbClr>
                    </a:solidFill>
                  </a:tcPr>
                </a:tc>
                <a:extLst>
                  <a:ext uri="{0D108BD9-81ED-4DB2-BD59-A6C34878D82A}">
                    <a16:rowId xmlns:a16="http://schemas.microsoft.com/office/drawing/2014/main" val="1806181636"/>
                  </a:ext>
                </a:extLst>
              </a:tr>
              <a:tr h="370840">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3200" b="1" i="0" u="none" strike="noStrike" cap="none" normalizeH="0" baseline="0" dirty="0">
                        <a:ln>
                          <a:noFill/>
                        </a:ln>
                        <a:solidFill>
                          <a:srgbClr val="000000"/>
                        </a:solidFill>
                        <a:effectLst/>
                        <a:latin typeface="Arial" panose="020B0604020202020204" pitchFamily="34" charset="0"/>
                      </a:endParaRPr>
                    </a:p>
                  </a:txBody>
                  <a:tcPr anchor="ctr" horzOverflow="overflow">
                    <a:solidFill>
                      <a:srgbClr val="F6FFB0"/>
                    </a:solidFill>
                  </a:tcPr>
                </a:tc>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indent="0" algn="ctr" defTabSz="914400" rtl="0" eaLnBrk="1" fontAlgn="auto" latinLnBrk="0" hangingPunct="1">
                        <a:lnSpc>
                          <a:spcPct val="100000"/>
                        </a:lnSpc>
                        <a:spcBef>
                          <a:spcPct val="20000"/>
                        </a:spcBef>
                        <a:spcAft>
                          <a:spcPts val="0"/>
                        </a:spcAft>
                        <a:buClrTx/>
                        <a:buSzTx/>
                        <a:buFontTx/>
                        <a:buNone/>
                        <a:tabLst/>
                        <a:defRPr/>
                      </a:pPr>
                      <a:r>
                        <a:rPr lang="en-US" sz="1800" b="1" kern="1200" dirty="0">
                          <a:solidFill>
                            <a:srgbClr val="FF3399"/>
                          </a:solidFill>
                          <a:latin typeface="Arial" panose="020B0604020202020204" pitchFamily="34" charset="0"/>
                          <a:ea typeface="+mn-ea"/>
                          <a:cs typeface="Calibri"/>
                        </a:rPr>
                        <a:t>Great</a:t>
                      </a:r>
                      <a:r>
                        <a:rPr lang="en-US" sz="1800" kern="1200" dirty="0">
                          <a:solidFill>
                            <a:schemeClr val="tx1"/>
                          </a:solidFill>
                          <a:latin typeface="Arial" panose="020B0604020202020204" pitchFamily="34" charset="0"/>
                          <a:ea typeface="+mn-ea"/>
                          <a:cs typeface="Calibri"/>
                        </a:rPr>
                        <a:t> books.</a:t>
                      </a:r>
                      <a:r>
                        <a:rPr lang="en-US" sz="1800" dirty="0">
                          <a:solidFill>
                            <a:schemeClr val="tx1"/>
                          </a:solidFill>
                          <a:cs typeface="Calibri"/>
                        </a:rPr>
                        <a:t> His characters are </a:t>
                      </a:r>
                      <a:r>
                        <a:rPr lang="en-US" sz="1800" b="1" dirty="0">
                          <a:solidFill>
                            <a:srgbClr val="00B0F0"/>
                          </a:solidFill>
                          <a:cs typeface="Calibri"/>
                        </a:rPr>
                        <a:t>engaging</a:t>
                      </a:r>
                      <a:r>
                        <a:rPr lang="en-US" sz="1800" kern="1200" dirty="0">
                          <a:solidFill>
                            <a:schemeClr val="tx1"/>
                          </a:solidFill>
                          <a:latin typeface="Arial" panose="020B0604020202020204" pitchFamily="34" charset="0"/>
                          <a:ea typeface="+mn-ea"/>
                          <a:cs typeface="Calibri"/>
                        </a:rPr>
                        <a:t>.</a:t>
                      </a: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800" kern="1200" dirty="0">
                          <a:solidFill>
                            <a:schemeClr val="tx1"/>
                          </a:solidFill>
                          <a:latin typeface="Arial" panose="020B0604020202020204" pitchFamily="34" charset="0"/>
                          <a:ea typeface="+mn-ea"/>
                          <a:cs typeface="Calibri"/>
                        </a:rPr>
                        <a:t>The food is </a:t>
                      </a:r>
                      <a:r>
                        <a:rPr lang="en-US" sz="1800" b="1" kern="1200" dirty="0">
                          <a:solidFill>
                            <a:srgbClr val="FF3399"/>
                          </a:solidFill>
                          <a:latin typeface="Arial" panose="020B0604020202020204" pitchFamily="34" charset="0"/>
                          <a:ea typeface="+mn-ea"/>
                          <a:cs typeface="Calibri"/>
                        </a:rPr>
                        <a:t>great</a:t>
                      </a:r>
                      <a:r>
                        <a:rPr lang="en-US" sz="1800" kern="1200" dirty="0">
                          <a:solidFill>
                            <a:schemeClr val="tx1"/>
                          </a:solidFill>
                          <a:latin typeface="Arial" panose="020B0604020202020204" pitchFamily="34" charset="0"/>
                          <a:ea typeface="+mn-ea"/>
                          <a:cs typeface="Calibri"/>
                        </a:rPr>
                        <a:t>, and the drinks are </a:t>
                      </a:r>
                      <a:r>
                        <a:rPr kumimoji="0" lang="en-US" sz="1800" b="1" i="0" u="none" strike="noStrike" kern="1200" cap="none" normalizeH="0" baseline="0" dirty="0">
                          <a:ln>
                            <a:noFill/>
                          </a:ln>
                          <a:solidFill>
                            <a:srgbClr val="46AE58"/>
                          </a:solidFill>
                          <a:effectLst/>
                          <a:latin typeface="Arial" panose="020B0604020202020204" pitchFamily="34" charset="0"/>
                          <a:ea typeface="+mn-ea"/>
                          <a:cs typeface="+mn-cs"/>
                        </a:rPr>
                        <a:t>tasty</a:t>
                      </a:r>
                      <a:r>
                        <a:rPr lang="en-US" sz="1800" b="1" kern="1200" dirty="0">
                          <a:solidFill>
                            <a:srgbClr val="00B0F0"/>
                          </a:solidFill>
                          <a:latin typeface="Arial" panose="020B0604020202020204" pitchFamily="34" charset="0"/>
                          <a:ea typeface="+mn-ea"/>
                          <a:cs typeface="Calibri"/>
                        </a:rPr>
                        <a:t> </a:t>
                      </a:r>
                      <a:r>
                        <a:rPr lang="en-US" sz="1800" kern="1200" dirty="0">
                          <a:solidFill>
                            <a:schemeClr val="tx1"/>
                          </a:solidFill>
                          <a:latin typeface="Arial" panose="020B0604020202020204" pitchFamily="34" charset="0"/>
                          <a:ea typeface="+mn-ea"/>
                          <a:cs typeface="Calibri"/>
                        </a:rPr>
                        <a:t>and </a:t>
                      </a:r>
                      <a:r>
                        <a:rPr kumimoji="0" lang="en-US" sz="1800" b="1" i="0" u="none" strike="noStrike" kern="1200" cap="none" normalizeH="0" baseline="0" dirty="0">
                          <a:ln>
                            <a:noFill/>
                          </a:ln>
                          <a:solidFill>
                            <a:srgbClr val="46AE58"/>
                          </a:solidFill>
                          <a:effectLst/>
                          <a:latin typeface="Arial" panose="020B0604020202020204" pitchFamily="34" charset="0"/>
                          <a:ea typeface="+mn-ea"/>
                          <a:cs typeface="+mn-cs"/>
                        </a:rPr>
                        <a:t>delicious</a:t>
                      </a:r>
                      <a:r>
                        <a:rPr lang="en-US" sz="1800" kern="1200" dirty="0">
                          <a:solidFill>
                            <a:schemeClr val="tx1"/>
                          </a:solidFill>
                          <a:latin typeface="Arial" panose="020B0604020202020204" pitchFamily="34" charset="0"/>
                          <a:ea typeface="+mn-ea"/>
                          <a:cs typeface="Calibri"/>
                        </a:rPr>
                        <a:t>.</a:t>
                      </a: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extLst>
                  <a:ext uri="{0D108BD9-81ED-4DB2-BD59-A6C34878D82A}">
                    <a16:rowId xmlns:a16="http://schemas.microsoft.com/office/drawing/2014/main" val="2420127907"/>
                  </a:ext>
                </a:extLst>
              </a:tr>
              <a:tr h="370840">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3200" b="1" i="0" u="none" strike="noStrike" cap="none" normalizeH="0" baseline="0" dirty="0">
                        <a:ln>
                          <a:noFill/>
                        </a:ln>
                        <a:solidFill>
                          <a:srgbClr val="000000"/>
                        </a:solidFill>
                        <a:effectLst/>
                        <a:latin typeface="Arial" panose="020B0604020202020204" pitchFamily="34" charset="0"/>
                      </a:endParaRPr>
                    </a:p>
                  </a:txBody>
                  <a:tcPr anchor="ctr" horzOverflow="overflow">
                    <a:solidFill>
                      <a:srgbClr val="F6FFB0"/>
                    </a:solidFill>
                  </a:tcPr>
                </a:tc>
                <a:tc>
                  <a:txBody>
                    <a:bodyPr/>
                    <a:lstStyle/>
                    <a:p>
                      <a:pPr marL="0" indent="0" algn="ctr">
                        <a:buNone/>
                      </a:pPr>
                      <a:r>
                        <a:rPr lang="en-SG" sz="1800" kern="1200" dirty="0">
                          <a:solidFill>
                            <a:schemeClr val="tx1"/>
                          </a:solidFill>
                          <a:latin typeface="Arial" panose="020B0604020202020204" pitchFamily="34" charset="0"/>
                          <a:ea typeface="+mn-ea"/>
                          <a:cs typeface="Calibri"/>
                        </a:rPr>
                        <a:t>It</a:t>
                      </a:r>
                      <a:r>
                        <a:rPr lang="en-SG" sz="1800" kern="1200" baseline="0" dirty="0">
                          <a:solidFill>
                            <a:schemeClr val="tx1"/>
                          </a:solidFill>
                          <a:latin typeface="Arial" panose="020B0604020202020204" pitchFamily="34" charset="0"/>
                          <a:ea typeface="+mn-ea"/>
                          <a:cs typeface="Calibri"/>
                        </a:rPr>
                        <a:t> is a very </a:t>
                      </a:r>
                      <a:r>
                        <a:rPr lang="en-SG" sz="1800" b="1" kern="1200" dirty="0">
                          <a:solidFill>
                            <a:srgbClr val="FF3399"/>
                          </a:solidFill>
                          <a:latin typeface="Arial" panose="020B0604020202020204" pitchFamily="34" charset="0"/>
                          <a:ea typeface="+mn-ea"/>
                          <a:cs typeface="Calibri"/>
                        </a:rPr>
                        <a:t>nice</a:t>
                      </a:r>
                      <a:r>
                        <a:rPr lang="en-SG" sz="1800" kern="1200" baseline="0" dirty="0">
                          <a:solidFill>
                            <a:schemeClr val="tx1"/>
                          </a:solidFill>
                          <a:latin typeface="Arial" panose="020B0604020202020204" pitchFamily="34" charset="0"/>
                          <a:ea typeface="+mn-ea"/>
                          <a:cs typeface="Calibri"/>
                        </a:rPr>
                        <a:t> and </a:t>
                      </a:r>
                      <a:r>
                        <a:rPr lang="en-US" sz="1800" b="1" kern="1200" dirty="0">
                          <a:solidFill>
                            <a:srgbClr val="00B0F0"/>
                          </a:solidFill>
                          <a:latin typeface="Arial" panose="020B0604020202020204" pitchFamily="34" charset="0"/>
                          <a:ea typeface="+mn-ea"/>
                          <a:cs typeface="Calibri"/>
                        </a:rPr>
                        <a:t>sobering </a:t>
                      </a:r>
                      <a:r>
                        <a:rPr lang="en-SG" sz="1800" kern="1200" baseline="0" dirty="0">
                          <a:solidFill>
                            <a:schemeClr val="tx1"/>
                          </a:solidFill>
                          <a:latin typeface="Arial" panose="020B0604020202020204" pitchFamily="34" charset="0"/>
                          <a:ea typeface="+mn-ea"/>
                          <a:cs typeface="Calibri"/>
                        </a:rPr>
                        <a:t>novel.</a:t>
                      </a: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800" kern="1200" dirty="0">
                          <a:solidFill>
                            <a:schemeClr val="tx1"/>
                          </a:solidFill>
                          <a:latin typeface="Arial" panose="020B0604020202020204" pitchFamily="34" charset="0"/>
                          <a:ea typeface="+mn-ea"/>
                          <a:cs typeface="Calibri"/>
                        </a:rPr>
                        <a:t>The food is very </a:t>
                      </a:r>
                      <a:r>
                        <a:rPr lang="en-US" sz="1800" b="1" kern="1200" dirty="0">
                          <a:solidFill>
                            <a:srgbClr val="FF3399"/>
                          </a:solidFill>
                          <a:latin typeface="Arial" panose="020B0604020202020204" pitchFamily="34" charset="0"/>
                          <a:ea typeface="+mn-ea"/>
                          <a:cs typeface="Calibri"/>
                        </a:rPr>
                        <a:t>nice</a:t>
                      </a:r>
                      <a:r>
                        <a:rPr lang="en-US" sz="1800" kern="1200" dirty="0">
                          <a:solidFill>
                            <a:schemeClr val="tx1"/>
                          </a:solidFill>
                          <a:latin typeface="Arial" panose="020B0604020202020204" pitchFamily="34" charset="0"/>
                          <a:ea typeface="+mn-ea"/>
                          <a:cs typeface="Calibri"/>
                        </a:rPr>
                        <a:t> and </a:t>
                      </a:r>
                      <a:r>
                        <a:rPr kumimoji="0" lang="en-US" sz="1800" b="1" i="0" u="none" strike="noStrike" kern="1200" cap="none" normalizeH="0" baseline="0" dirty="0">
                          <a:ln>
                            <a:noFill/>
                          </a:ln>
                          <a:solidFill>
                            <a:srgbClr val="46AE58"/>
                          </a:solidFill>
                          <a:effectLst/>
                          <a:latin typeface="Arial" panose="020B0604020202020204" pitchFamily="34" charset="0"/>
                          <a:ea typeface="+mn-ea"/>
                          <a:cs typeface="+mn-cs"/>
                        </a:rPr>
                        <a:t>tasty</a:t>
                      </a:r>
                      <a:r>
                        <a:rPr lang="en-US" sz="1800" kern="1200" dirty="0">
                          <a:solidFill>
                            <a:schemeClr val="tx1"/>
                          </a:solidFill>
                          <a:latin typeface="Arial" panose="020B0604020202020204" pitchFamily="34" charset="0"/>
                          <a:ea typeface="+mn-ea"/>
                          <a:cs typeface="Calibri"/>
                        </a:rPr>
                        <a:t>, and we’ll go back again.</a:t>
                      </a: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extLst>
                  <a:ext uri="{0D108BD9-81ED-4DB2-BD59-A6C34878D82A}">
                    <a16:rowId xmlns:a16="http://schemas.microsoft.com/office/drawing/2014/main" val="3813783734"/>
                  </a:ext>
                </a:extLst>
              </a:tr>
              <a:tr h="370840">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4000" b="1" i="0" u="none" strike="noStrike" kern="1200" cap="none" normalizeH="0" baseline="0" dirty="0">
                        <a:ln>
                          <a:noFill/>
                        </a:ln>
                        <a:solidFill>
                          <a:srgbClr val="000000"/>
                        </a:solidFill>
                        <a:effectLst/>
                        <a:latin typeface="Arial" panose="020B0604020202020204" pitchFamily="34" charset="0"/>
                        <a:ea typeface="+mn-ea"/>
                        <a:cs typeface="+mn-cs"/>
                      </a:endParaRPr>
                    </a:p>
                  </a:txBody>
                  <a:tcPr anchor="ctr" horzOverflow="overflow">
                    <a:solidFill>
                      <a:srgbClr val="F6FFB0"/>
                    </a:solidFill>
                  </a:tcPr>
                </a:tc>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indent="0" algn="ctr">
                        <a:buNone/>
                      </a:pPr>
                      <a:r>
                        <a:rPr lang="en-SG" sz="1800" kern="1200" dirty="0">
                          <a:solidFill>
                            <a:schemeClr val="tx1"/>
                          </a:solidFill>
                          <a:latin typeface="Arial" panose="020B0604020202020204" pitchFamily="34" charset="0"/>
                          <a:ea typeface="+mn-ea"/>
                          <a:cs typeface="Calibri"/>
                        </a:rPr>
                        <a:t>A </a:t>
                      </a:r>
                      <a:r>
                        <a:rPr lang="en-SG" sz="1800" b="1" kern="1200" dirty="0">
                          <a:solidFill>
                            <a:srgbClr val="FF3399"/>
                          </a:solidFill>
                          <a:latin typeface="Arial" panose="020B0604020202020204" pitchFamily="34" charset="0"/>
                          <a:ea typeface="+mn-ea"/>
                          <a:cs typeface="Calibri"/>
                        </a:rPr>
                        <a:t>awful</a:t>
                      </a:r>
                      <a:r>
                        <a:rPr lang="en-SG" sz="1800" kern="1200" dirty="0">
                          <a:solidFill>
                            <a:schemeClr val="tx1"/>
                          </a:solidFill>
                          <a:latin typeface="Arial" panose="020B0604020202020204" pitchFamily="34" charset="0"/>
                          <a:ea typeface="+mn-ea"/>
                          <a:cs typeface="Calibri"/>
                        </a:rPr>
                        <a:t> book</a:t>
                      </a:r>
                      <a:r>
                        <a:rPr lang="en-SG" sz="1800" kern="1200" baseline="0" dirty="0">
                          <a:solidFill>
                            <a:schemeClr val="tx1"/>
                          </a:solidFill>
                          <a:latin typeface="Arial" panose="020B0604020202020204" pitchFamily="34" charset="0"/>
                          <a:ea typeface="+mn-ea"/>
                          <a:cs typeface="Calibri"/>
                        </a:rPr>
                        <a:t> and</a:t>
                      </a:r>
                      <a:r>
                        <a:rPr lang="en-SG" sz="1800" kern="1200" dirty="0">
                          <a:solidFill>
                            <a:schemeClr val="tx1"/>
                          </a:solidFill>
                          <a:latin typeface="Arial" panose="020B0604020202020204" pitchFamily="34" charset="0"/>
                          <a:ea typeface="+mn-ea"/>
                          <a:cs typeface="Calibri"/>
                        </a:rPr>
                        <a:t> it is a</a:t>
                      </a:r>
                      <a:r>
                        <a:rPr lang="en-SG" sz="1800" kern="1200" baseline="0" dirty="0">
                          <a:solidFill>
                            <a:schemeClr val="tx1"/>
                          </a:solidFill>
                          <a:latin typeface="Arial" panose="020B0604020202020204" pitchFamily="34" charset="0"/>
                          <a:ea typeface="+mn-ea"/>
                          <a:cs typeface="Calibri"/>
                        </a:rPr>
                        <a:t> little </a:t>
                      </a:r>
                      <a:r>
                        <a:rPr lang="en-SG" sz="1800" b="1" kern="1200" dirty="0">
                          <a:solidFill>
                            <a:srgbClr val="00B0F0"/>
                          </a:solidFill>
                          <a:latin typeface="Arial" panose="020B0604020202020204" pitchFamily="34" charset="0"/>
                          <a:ea typeface="+mn-ea"/>
                          <a:cs typeface="Calibri"/>
                        </a:rPr>
                        <a:t>boring</a:t>
                      </a:r>
                      <a:r>
                        <a:rPr lang="en-SG" sz="1800" kern="1200" baseline="0" dirty="0">
                          <a:solidFill>
                            <a:schemeClr val="tx1"/>
                          </a:solidFill>
                          <a:latin typeface="Arial" panose="020B0604020202020204" pitchFamily="34" charset="0"/>
                          <a:ea typeface="+mn-ea"/>
                          <a:cs typeface="Calibri"/>
                        </a:rPr>
                        <a:t>.</a:t>
                      </a: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normalizeH="0" baseline="0" dirty="0">
                          <a:ln>
                            <a:noFill/>
                          </a:ln>
                          <a:solidFill>
                            <a:srgbClr val="46AE58"/>
                          </a:solidFill>
                          <a:effectLst/>
                          <a:latin typeface="Arial" panose="020B0604020202020204" pitchFamily="34" charset="0"/>
                          <a:ea typeface="+mn-ea"/>
                          <a:cs typeface="+mn-cs"/>
                        </a:rPr>
                        <a:t>Shame</a:t>
                      </a:r>
                      <a:r>
                        <a:rPr lang="en-US" sz="1800" kern="1200" dirty="0">
                          <a:solidFill>
                            <a:schemeClr val="tx1"/>
                          </a:solidFill>
                          <a:latin typeface="Arial" panose="020B0604020202020204" pitchFamily="34" charset="0"/>
                          <a:ea typeface="+mn-ea"/>
                          <a:cs typeface="Calibri"/>
                        </a:rPr>
                        <a:t> on this place for the </a:t>
                      </a:r>
                      <a:r>
                        <a:rPr kumimoji="0" lang="en-US" sz="1800" b="1" i="0" u="none" strike="noStrike" kern="1200" cap="none" normalizeH="0" baseline="0" dirty="0">
                          <a:ln>
                            <a:noFill/>
                          </a:ln>
                          <a:solidFill>
                            <a:srgbClr val="46AE58"/>
                          </a:solidFill>
                          <a:effectLst/>
                          <a:latin typeface="Arial" panose="020B0604020202020204" pitchFamily="34" charset="0"/>
                          <a:ea typeface="+mn-ea"/>
                          <a:cs typeface="+mn-cs"/>
                        </a:rPr>
                        <a:t>rude</a:t>
                      </a:r>
                      <a:r>
                        <a:rPr lang="en-US" sz="1800" kern="1200" dirty="0">
                          <a:solidFill>
                            <a:schemeClr val="tx1"/>
                          </a:solidFill>
                          <a:latin typeface="Arial" panose="020B0604020202020204" pitchFamily="34" charset="0"/>
                          <a:ea typeface="+mn-ea"/>
                          <a:cs typeface="Calibri"/>
                        </a:rPr>
                        <a:t> staff and </a:t>
                      </a:r>
                      <a:r>
                        <a:rPr lang="en-US" sz="1800" b="1" kern="1200" dirty="0">
                          <a:solidFill>
                            <a:srgbClr val="FF3399"/>
                          </a:solidFill>
                          <a:latin typeface="Arial" panose="020B0604020202020204" pitchFamily="34" charset="0"/>
                          <a:ea typeface="+mn-ea"/>
                          <a:cs typeface="Calibri"/>
                        </a:rPr>
                        <a:t>awful</a:t>
                      </a:r>
                      <a:r>
                        <a:rPr lang="en-US" sz="1800" kern="1200" dirty="0">
                          <a:solidFill>
                            <a:schemeClr val="tx1"/>
                          </a:solidFill>
                          <a:latin typeface="Arial" panose="020B0604020202020204" pitchFamily="34" charset="0"/>
                          <a:ea typeface="+mn-ea"/>
                          <a:cs typeface="Calibri"/>
                        </a:rPr>
                        <a:t> food.</a:t>
                      </a: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tc>
                  <a:txBody>
                    <a:bodyPr/>
                    <a:lstStyle/>
                    <a:p>
                      <a:pPr marL="0" indent="0" algn="ctr">
                        <a:buNone/>
                      </a:pPr>
                      <a:endParaRPr lang="en-SG" sz="1800" kern="1200" dirty="0">
                        <a:solidFill>
                          <a:schemeClr val="tx1"/>
                        </a:solidFill>
                        <a:latin typeface="+mn-lt"/>
                        <a:ea typeface="+mn-ea"/>
                        <a:cs typeface="Calibri"/>
                      </a:endParaRPr>
                    </a:p>
                  </a:txBody>
                  <a:tcPr anchor="ctr" horzOverflow="overflow">
                    <a:solidFill>
                      <a:srgbClr val="F6FFB0"/>
                    </a:solidFill>
                  </a:tcPr>
                </a:tc>
                <a:extLst>
                  <a:ext uri="{0D108BD9-81ED-4DB2-BD59-A6C34878D82A}">
                    <a16:rowId xmlns:a16="http://schemas.microsoft.com/office/drawing/2014/main" val="4190121508"/>
                  </a:ext>
                </a:extLst>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843" y="2412103"/>
            <a:ext cx="677779" cy="621742"/>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842" y="3061747"/>
            <a:ext cx="677779" cy="62174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9841" y="3683488"/>
            <a:ext cx="677779" cy="62174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4377" y="3683488"/>
            <a:ext cx="677779" cy="621743"/>
          </a:xfrm>
          <a:prstGeom prst="rect">
            <a:avLst/>
          </a:prstGeom>
        </p:spPr>
      </p:pic>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44376" y="3079371"/>
            <a:ext cx="677779" cy="621742"/>
          </a:xfrm>
          <a:prstGeom prst="rect">
            <a:avLst/>
          </a:prstGeom>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44375" y="2410936"/>
            <a:ext cx="677779" cy="621742"/>
          </a:xfrm>
          <a:prstGeom prst="rect">
            <a:avLst/>
          </a:prstGeom>
        </p:spPr>
      </p:pic>
      <p:sp>
        <p:nvSpPr>
          <p:cNvPr id="13" name="TextBox 12"/>
          <p:cNvSpPr txBox="1"/>
          <p:nvPr/>
        </p:nvSpPr>
        <p:spPr>
          <a:xfrm>
            <a:off x="838200" y="4900530"/>
            <a:ext cx="10027596" cy="1200329"/>
          </a:xfrm>
          <a:prstGeom prst="rect">
            <a:avLst/>
          </a:prstGeom>
          <a:noFill/>
        </p:spPr>
        <p:txBody>
          <a:bodyPr wrap="square" rtlCol="0">
            <a:spAutoFit/>
          </a:bodyPr>
          <a:lstStyle/>
          <a:p>
            <a:pPr marL="342900" lvl="1" indent="-342900">
              <a:buFont typeface="Wingdings" panose="05000000000000000000" pitchFamily="2" charset="2"/>
              <a:buChar char="Ø"/>
            </a:pPr>
            <a:r>
              <a:rPr lang="en-US" sz="2400" dirty="0"/>
              <a:t>In the future, we will exploit the correlations between source non-pivots</a:t>
            </a:r>
            <a:r>
              <a:rPr lang="en-US" altLang="zh-CN" sz="2400" b="1" dirty="0">
                <a:solidFill>
                  <a:srgbClr val="00B0F0"/>
                </a:solidFill>
                <a:cs typeface="Calibri"/>
              </a:rPr>
              <a:t> engaging, </a:t>
            </a:r>
            <a:r>
              <a:rPr lang="en-US" sz="2400" b="1" dirty="0">
                <a:solidFill>
                  <a:srgbClr val="00B0F0"/>
                </a:solidFill>
                <a:latin typeface="Arial" panose="020B0604020202020204" pitchFamily="34" charset="0"/>
                <a:cs typeface="Calibri"/>
              </a:rPr>
              <a:t>sobering</a:t>
            </a:r>
            <a:r>
              <a:rPr lang="en-US" sz="2400" dirty="0"/>
              <a:t> and target non-pivots </a:t>
            </a:r>
            <a:r>
              <a:rPr lang="en-US" sz="2400" b="1" dirty="0">
                <a:solidFill>
                  <a:srgbClr val="46AE58"/>
                </a:solidFill>
              </a:rPr>
              <a:t>delicious, tasty</a:t>
            </a:r>
            <a:r>
              <a:rPr lang="en-US" sz="2400" dirty="0"/>
              <a:t> with the captured pivots as a bridge.</a:t>
            </a:r>
          </a:p>
        </p:txBody>
      </p:sp>
    </p:spTree>
    <p:extLst>
      <p:ext uri="{BB962C8B-B14F-4D97-AF65-F5344CB8AC3E}">
        <p14:creationId xmlns:p14="http://schemas.microsoft.com/office/powerpoint/2010/main" val="140492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4779" y="2787321"/>
            <a:ext cx="10515600" cy="980638"/>
          </a:xfrm>
        </p:spPr>
        <p:txBody>
          <a:bodyPr>
            <a:normAutofit lnSpcReduction="10000"/>
          </a:bodyPr>
          <a:lstStyle/>
          <a:p>
            <a:pPr marL="0" indent="0" algn="ctr">
              <a:buNone/>
            </a:pPr>
            <a:r>
              <a:rPr lang="en-US" sz="6600" dirty="0"/>
              <a:t>Thank you!</a:t>
            </a:r>
          </a:p>
        </p:txBody>
      </p:sp>
    </p:spTree>
    <p:extLst>
      <p:ext uri="{BB962C8B-B14F-4D97-AF65-F5344CB8AC3E}">
        <p14:creationId xmlns:p14="http://schemas.microsoft.com/office/powerpoint/2010/main" val="1055387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313518" y="1553144"/>
            <a:ext cx="11564963" cy="1928687"/>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Sentiment classification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418" y="1830161"/>
            <a:ext cx="609683" cy="55927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419" y="2703868"/>
            <a:ext cx="609682" cy="559276"/>
          </a:xfrm>
          <a:prstGeom prst="rect">
            <a:avLst/>
          </a:prstGeom>
        </p:spPr>
      </p:pic>
      <p:sp>
        <p:nvSpPr>
          <p:cNvPr id="7" name="Rounded Rectangle 6"/>
          <p:cNvSpPr/>
          <p:nvPr/>
        </p:nvSpPr>
        <p:spPr>
          <a:xfrm>
            <a:off x="313518" y="4033244"/>
            <a:ext cx="11564963" cy="1904884"/>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TextBox 8"/>
          <p:cNvSpPr txBox="1"/>
          <p:nvPr/>
        </p:nvSpPr>
        <p:spPr>
          <a:xfrm>
            <a:off x="1340925" y="1876243"/>
            <a:ext cx="10666459" cy="461665"/>
          </a:xfrm>
          <a:prstGeom prst="rect">
            <a:avLst/>
          </a:prstGeom>
          <a:noFill/>
        </p:spPr>
        <p:txBody>
          <a:bodyPr wrap="square" rtlCol="0">
            <a:spAutoFit/>
          </a:bodyPr>
          <a:lstStyle/>
          <a:p>
            <a:r>
              <a:rPr lang="en-US" sz="2400" dirty="0"/>
              <a:t>One of the </a:t>
            </a:r>
            <a:r>
              <a:rPr lang="en-US" sz="2400" dirty="0">
                <a:solidFill>
                  <a:srgbClr val="FF0000"/>
                </a:solidFill>
              </a:rPr>
              <a:t>best</a:t>
            </a:r>
            <a:r>
              <a:rPr lang="en-US" sz="2400" dirty="0"/>
              <a:t> Crichton novels Sphere by Michael Crichton. It is an </a:t>
            </a:r>
            <a:r>
              <a:rPr lang="en-US" sz="2400" dirty="0">
                <a:solidFill>
                  <a:srgbClr val="FF0000"/>
                </a:solidFill>
              </a:rPr>
              <a:t>excell</a:t>
            </a:r>
            <a:r>
              <a:rPr lang="en-US" altLang="zh-CN" sz="2400" dirty="0">
                <a:solidFill>
                  <a:srgbClr val="FF0000"/>
                </a:solidFill>
              </a:rPr>
              <a:t>e</a:t>
            </a:r>
            <a:r>
              <a:rPr lang="en-US" sz="2400" dirty="0">
                <a:solidFill>
                  <a:srgbClr val="FF0000"/>
                </a:solidFill>
              </a:rPr>
              <a:t>nt</a:t>
            </a:r>
            <a:r>
              <a:rPr lang="en-US" sz="2400" dirty="0"/>
              <a:t> novel. </a:t>
            </a:r>
          </a:p>
        </p:txBody>
      </p:sp>
      <p:sp>
        <p:nvSpPr>
          <p:cNvPr id="10" name="TextBox 9"/>
          <p:cNvSpPr txBox="1"/>
          <p:nvPr/>
        </p:nvSpPr>
        <p:spPr>
          <a:xfrm>
            <a:off x="1340925" y="2679037"/>
            <a:ext cx="10265145" cy="461665"/>
          </a:xfrm>
          <a:prstGeom prst="rect">
            <a:avLst/>
          </a:prstGeom>
          <a:noFill/>
        </p:spPr>
        <p:txBody>
          <a:bodyPr wrap="square" rtlCol="0">
            <a:spAutoFit/>
          </a:bodyPr>
          <a:lstStyle/>
          <a:p>
            <a:r>
              <a:rPr lang="en-US" sz="2400" dirty="0"/>
              <a:t>I was </a:t>
            </a:r>
            <a:r>
              <a:rPr lang="en-US" sz="2400" dirty="0">
                <a:solidFill>
                  <a:srgbClr val="0070C0"/>
                </a:solidFill>
              </a:rPr>
              <a:t>disappointed</a:t>
            </a:r>
            <a:r>
              <a:rPr lang="en-US" sz="2400" dirty="0"/>
              <a:t> in this book--especially after reading the other stellar reviews.</a:t>
            </a:r>
          </a:p>
        </p:txBody>
      </p:sp>
      <p:sp>
        <p:nvSpPr>
          <p:cNvPr id="11" name="TextBox 10"/>
          <p:cNvSpPr txBox="1"/>
          <p:nvPr/>
        </p:nvSpPr>
        <p:spPr>
          <a:xfrm>
            <a:off x="639418" y="4200856"/>
            <a:ext cx="7414351" cy="1569660"/>
          </a:xfrm>
          <a:prstGeom prst="rect">
            <a:avLst/>
          </a:prstGeom>
          <a:noFill/>
        </p:spPr>
        <p:txBody>
          <a:bodyPr wrap="square" rtlCol="0">
            <a:spAutoFit/>
          </a:bodyPr>
          <a:lstStyle/>
          <a:p>
            <a:r>
              <a:rPr lang="en-US" altLang="zh-CN" sz="2400" b="1" dirty="0"/>
              <a:t>Current Solution</a:t>
            </a:r>
          </a:p>
          <a:p>
            <a:r>
              <a:rPr lang="en-US" sz="2400" dirty="0"/>
              <a:t>-Supervised Machine Learning </a:t>
            </a:r>
          </a:p>
          <a:p>
            <a:pPr marL="285750" indent="-285750">
              <a:buFont typeface="Arial" panose="020B0604020202020204" pitchFamily="34" charset="0"/>
              <a:buChar char="•"/>
            </a:pPr>
            <a:r>
              <a:rPr lang="en-US" sz="2400" dirty="0"/>
              <a:t>E.g., Deep Neural Networks</a:t>
            </a:r>
          </a:p>
          <a:p>
            <a:endParaRPr lang="en-US" sz="2400" dirty="0"/>
          </a:p>
        </p:txBody>
      </p:sp>
    </p:spTree>
    <p:extLst>
      <p:ext uri="{BB962C8B-B14F-4D97-AF65-F5344CB8AC3E}">
        <p14:creationId xmlns:p14="http://schemas.microsoft.com/office/powerpoint/2010/main" val="1455837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Cross-Domain Sentiment classification</a:t>
            </a:r>
          </a:p>
        </p:txBody>
      </p:sp>
      <p:sp>
        <p:nvSpPr>
          <p:cNvPr id="3" name="TextBox 2"/>
          <p:cNvSpPr txBox="1"/>
          <p:nvPr/>
        </p:nvSpPr>
        <p:spPr>
          <a:xfrm>
            <a:off x="1120218" y="1627796"/>
            <a:ext cx="1842620" cy="461665"/>
          </a:xfrm>
          <a:prstGeom prst="rect">
            <a:avLst/>
          </a:prstGeom>
          <a:noFill/>
        </p:spPr>
        <p:txBody>
          <a:bodyPr wrap="none" rtlCol="0">
            <a:spAutoFit/>
          </a:bodyPr>
          <a:lstStyle/>
          <a:p>
            <a:r>
              <a:rPr lang="en-US" sz="2400" b="1" dirty="0"/>
              <a:t>Training data</a:t>
            </a:r>
          </a:p>
        </p:txBody>
      </p:sp>
      <p:sp>
        <p:nvSpPr>
          <p:cNvPr id="12" name="TextBox 11"/>
          <p:cNvSpPr txBox="1"/>
          <p:nvPr/>
        </p:nvSpPr>
        <p:spPr>
          <a:xfrm>
            <a:off x="7581408" y="1323767"/>
            <a:ext cx="1719638" cy="461665"/>
          </a:xfrm>
          <a:prstGeom prst="rect">
            <a:avLst/>
          </a:prstGeom>
          <a:noFill/>
        </p:spPr>
        <p:txBody>
          <a:bodyPr wrap="none" rtlCol="0">
            <a:spAutoFit/>
          </a:bodyPr>
          <a:lstStyle/>
          <a:p>
            <a:r>
              <a:rPr lang="en-US" sz="2400" b="1" dirty="0"/>
              <a:t>Testing data</a:t>
            </a:r>
          </a:p>
        </p:txBody>
      </p:sp>
      <p:pic>
        <p:nvPicPr>
          <p:cNvPr id="1026" name="Picture 2" descr="“书 图片”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719" y="2705362"/>
            <a:ext cx="1690240" cy="16977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546846" y="2243697"/>
            <a:ext cx="931986" cy="461665"/>
          </a:xfrm>
          <a:prstGeom prst="rect">
            <a:avLst/>
          </a:prstGeom>
          <a:noFill/>
        </p:spPr>
        <p:txBody>
          <a:bodyPr wrap="none" rtlCol="0">
            <a:spAutoFit/>
          </a:bodyPr>
          <a:lstStyle/>
          <a:p>
            <a:r>
              <a:rPr lang="en-US" sz="2400" dirty="0">
                <a:solidFill>
                  <a:srgbClr val="00B0F0"/>
                </a:solidFill>
              </a:rPr>
              <a:t>Books</a:t>
            </a:r>
          </a:p>
        </p:txBody>
      </p:sp>
      <p:sp>
        <p:nvSpPr>
          <p:cNvPr id="13" name="AutoShape 4" descr="“dvd图片”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dvd图片”的图片搜索结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8" descr="“dvd图片”的图片搜索结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0" descr="“dvd图片”的图片搜索结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extBox 19"/>
          <p:cNvSpPr txBox="1"/>
          <p:nvPr/>
        </p:nvSpPr>
        <p:spPr>
          <a:xfrm>
            <a:off x="7737775" y="4008081"/>
            <a:ext cx="1535036" cy="461665"/>
          </a:xfrm>
          <a:prstGeom prst="rect">
            <a:avLst/>
          </a:prstGeom>
          <a:noFill/>
        </p:spPr>
        <p:txBody>
          <a:bodyPr wrap="none" rtlCol="0">
            <a:spAutoFit/>
          </a:bodyPr>
          <a:lstStyle/>
          <a:p>
            <a:r>
              <a:rPr lang="en-US" sz="2400" dirty="0">
                <a:solidFill>
                  <a:srgbClr val="00B050"/>
                </a:solidFill>
              </a:rPr>
              <a:t>Restaurant</a:t>
            </a:r>
          </a:p>
        </p:txBody>
      </p:sp>
      <p:sp>
        <p:nvSpPr>
          <p:cNvPr id="23" name="Right Arrow 22"/>
          <p:cNvSpPr/>
          <p:nvPr/>
        </p:nvSpPr>
        <p:spPr>
          <a:xfrm>
            <a:off x="3274269" y="3356134"/>
            <a:ext cx="554182" cy="219456"/>
          </a:xfrm>
          <a:prstGeom prst="rightArrow">
            <a:avLst/>
          </a:prstGeom>
          <a:solidFill>
            <a:srgbClr val="F3FCA2"/>
          </a:solidFill>
          <a:ln>
            <a:solidFill>
              <a:srgbClr val="F3FCA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SG" dirty="0"/>
          </a:p>
        </p:txBody>
      </p:sp>
      <p:sp>
        <p:nvSpPr>
          <p:cNvPr id="24" name="Rounded Rectangle 23"/>
          <p:cNvSpPr/>
          <p:nvPr/>
        </p:nvSpPr>
        <p:spPr>
          <a:xfrm>
            <a:off x="4020294" y="2999488"/>
            <a:ext cx="1545315" cy="932749"/>
          </a:xfrm>
          <a:prstGeom prst="roundRect">
            <a:avLst/>
          </a:prstGeom>
          <a:solidFill>
            <a:srgbClr val="F3FCA2"/>
          </a:solidFill>
          <a:ln>
            <a:solidFill>
              <a:srgbClr val="F3FCA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Sentiment Classifier</a:t>
            </a:r>
            <a:endParaRPr lang="en-SG" dirty="0"/>
          </a:p>
        </p:txBody>
      </p:sp>
      <p:pic>
        <p:nvPicPr>
          <p:cNvPr id="28" name="Picture 2" descr="“书 图片”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789" y="2218679"/>
            <a:ext cx="1690240" cy="169778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8081160" y="1781264"/>
            <a:ext cx="931986" cy="461665"/>
          </a:xfrm>
          <a:prstGeom prst="rect">
            <a:avLst/>
          </a:prstGeom>
          <a:noFill/>
        </p:spPr>
        <p:txBody>
          <a:bodyPr wrap="none" rtlCol="0">
            <a:spAutoFit/>
          </a:bodyPr>
          <a:lstStyle/>
          <a:p>
            <a:r>
              <a:rPr lang="en-US" sz="2400" dirty="0">
                <a:solidFill>
                  <a:srgbClr val="00B0F0"/>
                </a:solidFill>
              </a:rPr>
              <a:t>Books</a:t>
            </a:r>
          </a:p>
        </p:txBody>
      </p:sp>
      <p:sp>
        <p:nvSpPr>
          <p:cNvPr id="30" name="Right Arrow 29"/>
          <p:cNvSpPr/>
          <p:nvPr/>
        </p:nvSpPr>
        <p:spPr>
          <a:xfrm rot="20466297">
            <a:off x="6181484" y="2571870"/>
            <a:ext cx="762000" cy="285234"/>
          </a:xfrm>
          <a:prstGeom prst="rightArrow">
            <a:avLst/>
          </a:prstGeom>
          <a:solidFill>
            <a:srgbClr val="F3FCA2"/>
          </a:solidFill>
          <a:ln>
            <a:solidFill>
              <a:srgbClr val="F3FCA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SG" dirty="0"/>
          </a:p>
        </p:txBody>
      </p:sp>
      <p:sp>
        <p:nvSpPr>
          <p:cNvPr id="31" name="Right Arrow 24"/>
          <p:cNvSpPr/>
          <p:nvPr/>
        </p:nvSpPr>
        <p:spPr>
          <a:xfrm rot="1507887">
            <a:off x="6274867" y="3701338"/>
            <a:ext cx="770375" cy="285234"/>
          </a:xfrm>
          <a:prstGeom prst="rightArrow">
            <a:avLst/>
          </a:prstGeom>
          <a:solidFill>
            <a:srgbClr val="F3FCA2"/>
          </a:solidFill>
          <a:ln>
            <a:solidFill>
              <a:srgbClr val="F3FCA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SG" dirty="0"/>
          </a:p>
        </p:txBody>
      </p:sp>
      <p:sp>
        <p:nvSpPr>
          <p:cNvPr id="32" name="Rounded Rectangle 31"/>
          <p:cNvSpPr/>
          <p:nvPr/>
        </p:nvSpPr>
        <p:spPr>
          <a:xfrm>
            <a:off x="9879703" y="2647472"/>
            <a:ext cx="667189" cy="420100"/>
          </a:xfrm>
          <a:prstGeom prst="roundRect">
            <a:avLst/>
          </a:prstGeom>
          <a:solidFill>
            <a:srgbClr val="F3FCA2"/>
          </a:solidFill>
          <a:ln>
            <a:solidFill>
              <a:srgbClr val="F3FCA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chemeClr val="tx1"/>
                </a:solidFill>
              </a:rPr>
              <a:t>84%</a:t>
            </a:r>
            <a:endParaRPr lang="en-SG" sz="1600" dirty="0">
              <a:solidFill>
                <a:schemeClr val="tx1"/>
              </a:solidFill>
            </a:endParaRPr>
          </a:p>
        </p:txBody>
      </p:sp>
      <p:sp>
        <p:nvSpPr>
          <p:cNvPr id="33" name="Right Arrow 33"/>
          <p:cNvSpPr/>
          <p:nvPr/>
        </p:nvSpPr>
        <p:spPr>
          <a:xfrm rot="5400000">
            <a:off x="9474240" y="3947956"/>
            <a:ext cx="1478116" cy="285236"/>
          </a:xfrm>
          <a:prstGeom prst="rightArrow">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SG" dirty="0"/>
          </a:p>
        </p:txBody>
      </p:sp>
      <p:sp>
        <p:nvSpPr>
          <p:cNvPr id="35" name="Rounded Rectangle 32"/>
          <p:cNvSpPr/>
          <p:nvPr/>
        </p:nvSpPr>
        <p:spPr>
          <a:xfrm>
            <a:off x="9904077" y="5113576"/>
            <a:ext cx="667189" cy="420100"/>
          </a:xfrm>
          <a:prstGeom prst="roundRect">
            <a:avLst/>
          </a:prstGeom>
          <a:solidFill>
            <a:srgbClr val="F3FCA2"/>
          </a:solidFill>
          <a:ln>
            <a:solidFill>
              <a:srgbClr val="F3FCA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rgbClr val="FF0000"/>
                </a:solidFill>
              </a:rPr>
              <a:t>76%</a:t>
            </a:r>
            <a:endParaRPr lang="en-SG" sz="1600" dirty="0">
              <a:solidFill>
                <a:srgbClr val="FF0000"/>
              </a:solidFill>
            </a:endParaRPr>
          </a:p>
        </p:txBody>
      </p:sp>
      <p:sp>
        <p:nvSpPr>
          <p:cNvPr id="37" name="Rectangle 36"/>
          <p:cNvSpPr/>
          <p:nvPr/>
        </p:nvSpPr>
        <p:spPr>
          <a:xfrm>
            <a:off x="838200" y="4908127"/>
            <a:ext cx="4559261" cy="830997"/>
          </a:xfrm>
          <a:prstGeom prst="rect">
            <a:avLst/>
          </a:prstGeom>
        </p:spPr>
        <p:txBody>
          <a:bodyPr wrap="none">
            <a:spAutoFit/>
          </a:bodyPr>
          <a:lstStyle/>
          <a:p>
            <a:pPr>
              <a:buClr>
                <a:srgbClr val="EE7524"/>
              </a:buClr>
            </a:pPr>
            <a:r>
              <a:rPr lang="en-US" altLang="zh-CN" sz="2400" b="1" kern="0" dirty="0"/>
              <a:t>Challenges of Domain Adaptation:</a:t>
            </a:r>
          </a:p>
          <a:p>
            <a:pPr>
              <a:buClr>
                <a:srgbClr val="EE7524"/>
              </a:buClr>
            </a:pPr>
            <a:r>
              <a:rPr lang="en-US" altLang="zh-CN" sz="2400" kern="0" dirty="0"/>
              <a:t>-Domain discrepancy</a:t>
            </a:r>
          </a:p>
        </p:txBody>
      </p:sp>
      <p:sp>
        <p:nvSpPr>
          <p:cNvPr id="5" name="AutoShape 4" descr="“卡通餐馆 图片”的图片搜索结果"/>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4789" y="4506497"/>
            <a:ext cx="1832642" cy="1941928"/>
          </a:xfrm>
          <a:prstGeom prst="rect">
            <a:avLst/>
          </a:prstGeom>
        </p:spPr>
      </p:pic>
    </p:spTree>
    <p:extLst>
      <p:ext uri="{BB962C8B-B14F-4D97-AF65-F5344CB8AC3E}">
        <p14:creationId xmlns:p14="http://schemas.microsoft.com/office/powerpoint/2010/main" val="2984426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Cross-Domain Sentiment classification</a:t>
            </a:r>
          </a:p>
        </p:txBody>
      </p:sp>
      <p:graphicFrame>
        <p:nvGraphicFramePr>
          <p:cNvPr id="4" name="Table 3"/>
          <p:cNvGraphicFramePr>
            <a:graphicFrameLocks noGrp="1"/>
          </p:cNvGraphicFramePr>
          <p:nvPr>
            <p:extLst>
              <p:ext uri="{D42A27DB-BD31-4B8C-83A1-F6EECF244321}">
                <p14:modId xmlns:p14="http://schemas.microsoft.com/office/powerpoint/2010/main" val="1447577474"/>
              </p:ext>
            </p:extLst>
          </p:nvPr>
        </p:nvGraphicFramePr>
        <p:xfrm>
          <a:off x="1502453" y="2077797"/>
          <a:ext cx="8852313" cy="2633824"/>
        </p:xfrm>
        <a:graphic>
          <a:graphicData uri="http://schemas.openxmlformats.org/drawingml/2006/table">
            <a:tbl>
              <a:tblPr firstRow="1" bandRow="1">
                <a:tableStyleId>{5C22544A-7EE6-4342-B048-85BDC9FD1C3A}</a:tableStyleId>
              </a:tblPr>
              <a:tblGrid>
                <a:gridCol w="716280">
                  <a:extLst>
                    <a:ext uri="{9D8B030D-6E8A-4147-A177-3AD203B41FA5}">
                      <a16:colId xmlns:a16="http://schemas.microsoft.com/office/drawing/2014/main" val="2969598165"/>
                    </a:ext>
                  </a:extLst>
                </a:gridCol>
                <a:gridCol w="3868833">
                  <a:extLst>
                    <a:ext uri="{9D8B030D-6E8A-4147-A177-3AD203B41FA5}">
                      <a16:colId xmlns:a16="http://schemas.microsoft.com/office/drawing/2014/main" val="35150747"/>
                    </a:ext>
                  </a:extLst>
                </a:gridCol>
                <a:gridCol w="3581400">
                  <a:extLst>
                    <a:ext uri="{9D8B030D-6E8A-4147-A177-3AD203B41FA5}">
                      <a16:colId xmlns:a16="http://schemas.microsoft.com/office/drawing/2014/main" val="3809023708"/>
                    </a:ext>
                  </a:extLst>
                </a:gridCol>
                <a:gridCol w="685800">
                  <a:extLst>
                    <a:ext uri="{9D8B030D-6E8A-4147-A177-3AD203B41FA5}">
                      <a16:colId xmlns:a16="http://schemas.microsoft.com/office/drawing/2014/main" val="3927626452"/>
                    </a:ext>
                  </a:extLst>
                </a:gridCol>
              </a:tblGrid>
              <a:tr h="652624">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kern="1200" cap="none" normalizeH="0" baseline="0" dirty="0">
                          <a:ln>
                            <a:noFill/>
                          </a:ln>
                          <a:solidFill>
                            <a:schemeClr val="tx1"/>
                          </a:solidFill>
                          <a:effectLst/>
                          <a:latin typeface="Arial" panose="020B0604020202020204" pitchFamily="34" charset="0"/>
                          <a:ea typeface="+mn-ea"/>
                          <a:cs typeface="+mn-cs"/>
                        </a:rPr>
                        <a:t>sent</a:t>
                      </a:r>
                    </a:p>
                  </a:txBody>
                  <a:tcPr anchor="ctr" horzOverflow="overflow">
                    <a:solidFill>
                      <a:srgbClr val="FFCC55">
                        <a:alpha val="64000"/>
                      </a:srgbClr>
                    </a:solidFill>
                  </a:tcPr>
                </a:tc>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45B1CE"/>
                          </a:solidFill>
                          <a:effectLst/>
                          <a:latin typeface="Arial" panose="020B0604020202020204" pitchFamily="34" charset="0"/>
                        </a:rPr>
                        <a:t>Books</a:t>
                      </a:r>
                      <a:r>
                        <a:rPr kumimoji="0" lang="en-US" altLang="en-US" sz="1800" b="1" i="0" u="none" strike="noStrike" cap="none" normalizeH="0" baseline="0" dirty="0">
                          <a:ln>
                            <a:noFill/>
                          </a:ln>
                          <a:solidFill>
                            <a:schemeClr val="tx1"/>
                          </a:solidFill>
                          <a:effectLst/>
                          <a:latin typeface="Arial" panose="020B0604020202020204" pitchFamily="34" charset="0"/>
                        </a:rPr>
                        <a:t> (source domain)</a:t>
                      </a:r>
                    </a:p>
                  </a:txBody>
                  <a:tcPr anchor="ctr" horzOverflow="overflow">
                    <a:solidFill>
                      <a:srgbClr val="FFCC55">
                        <a:alpha val="64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46AE58"/>
                          </a:solidFill>
                          <a:effectLst/>
                          <a:latin typeface="Arial" panose="020B0604020202020204" pitchFamily="34" charset="0"/>
                        </a:rPr>
                        <a:t>Restaurant</a:t>
                      </a:r>
                      <a:r>
                        <a:rPr kumimoji="0" lang="en-US" altLang="en-US" sz="1800" b="1" i="0" u="none" strike="noStrike" cap="none" normalizeH="0" baseline="0" dirty="0">
                          <a:ln>
                            <a:noFill/>
                          </a:ln>
                          <a:solidFill>
                            <a:schemeClr val="tx1"/>
                          </a:solidFill>
                          <a:effectLst/>
                          <a:latin typeface="Arial" panose="020B0604020202020204" pitchFamily="34" charset="0"/>
                        </a:rPr>
                        <a:t> (target domain)</a:t>
                      </a:r>
                    </a:p>
                  </a:txBody>
                  <a:tcPr anchor="ctr" horzOverflow="overflow">
                    <a:solidFill>
                      <a:srgbClr val="FFCC55">
                        <a:alpha val="64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sent</a:t>
                      </a:r>
                    </a:p>
                  </a:txBody>
                  <a:tcPr anchor="ctr" horzOverflow="overflow">
                    <a:solidFill>
                      <a:srgbClr val="FFCC55">
                        <a:alpha val="64000"/>
                      </a:srgbClr>
                    </a:solidFill>
                  </a:tcPr>
                </a:tc>
                <a:extLst>
                  <a:ext uri="{0D108BD9-81ED-4DB2-BD59-A6C34878D82A}">
                    <a16:rowId xmlns:a16="http://schemas.microsoft.com/office/drawing/2014/main" val="1806181636"/>
                  </a:ext>
                </a:extLst>
              </a:tr>
              <a:tr h="370840">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3200" b="1" i="0" u="none" strike="noStrike" cap="none" normalizeH="0" baseline="0" dirty="0">
                        <a:ln>
                          <a:noFill/>
                        </a:ln>
                        <a:solidFill>
                          <a:srgbClr val="000000"/>
                        </a:solidFill>
                        <a:effectLst/>
                        <a:latin typeface="Arial" panose="020B0604020202020204" pitchFamily="34" charset="0"/>
                      </a:endParaRPr>
                    </a:p>
                  </a:txBody>
                  <a:tcPr anchor="ctr" horzOverflow="overflow">
                    <a:solidFill>
                      <a:srgbClr val="F6FFB0"/>
                    </a:solidFill>
                  </a:tcPr>
                </a:tc>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indent="0" algn="ctr" defTabSz="914400" rtl="0" eaLnBrk="1" fontAlgn="auto" latinLnBrk="0" hangingPunct="1">
                        <a:lnSpc>
                          <a:spcPct val="100000"/>
                        </a:lnSpc>
                        <a:spcBef>
                          <a:spcPct val="20000"/>
                        </a:spcBef>
                        <a:spcAft>
                          <a:spcPts val="0"/>
                        </a:spcAft>
                        <a:buClrTx/>
                        <a:buSzTx/>
                        <a:buFontTx/>
                        <a:buNone/>
                        <a:tabLst/>
                        <a:defRPr/>
                      </a:pPr>
                      <a:r>
                        <a:rPr lang="en-US" sz="1800" b="1" kern="1200" dirty="0">
                          <a:solidFill>
                            <a:srgbClr val="FF3399"/>
                          </a:solidFill>
                          <a:latin typeface="Arial" panose="020B0604020202020204" pitchFamily="34" charset="0"/>
                          <a:ea typeface="+mn-ea"/>
                          <a:cs typeface="Calibri"/>
                        </a:rPr>
                        <a:t>Great</a:t>
                      </a:r>
                      <a:r>
                        <a:rPr lang="en-US" sz="1800" kern="1200" dirty="0">
                          <a:solidFill>
                            <a:schemeClr val="tx1"/>
                          </a:solidFill>
                          <a:latin typeface="Arial" panose="020B0604020202020204" pitchFamily="34" charset="0"/>
                          <a:ea typeface="+mn-ea"/>
                          <a:cs typeface="Calibri"/>
                        </a:rPr>
                        <a:t> books.</a:t>
                      </a:r>
                      <a:r>
                        <a:rPr lang="en-US" sz="1800" dirty="0">
                          <a:solidFill>
                            <a:schemeClr val="tx1"/>
                          </a:solidFill>
                          <a:cs typeface="Calibri"/>
                        </a:rPr>
                        <a:t> His characters are </a:t>
                      </a:r>
                      <a:r>
                        <a:rPr lang="en-US" sz="1800" b="1" dirty="0">
                          <a:solidFill>
                            <a:srgbClr val="00B0F0"/>
                          </a:solidFill>
                          <a:cs typeface="Calibri"/>
                        </a:rPr>
                        <a:t>engaging</a:t>
                      </a:r>
                      <a:r>
                        <a:rPr lang="en-US" sz="1800" kern="1200" dirty="0">
                          <a:solidFill>
                            <a:schemeClr val="tx1"/>
                          </a:solidFill>
                          <a:latin typeface="Arial" panose="020B0604020202020204" pitchFamily="34" charset="0"/>
                          <a:ea typeface="+mn-ea"/>
                          <a:cs typeface="Calibri"/>
                        </a:rPr>
                        <a:t>.</a:t>
                      </a: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800" kern="1200" dirty="0">
                          <a:solidFill>
                            <a:schemeClr val="tx1"/>
                          </a:solidFill>
                          <a:latin typeface="Arial" panose="020B0604020202020204" pitchFamily="34" charset="0"/>
                          <a:ea typeface="+mn-ea"/>
                          <a:cs typeface="Calibri"/>
                        </a:rPr>
                        <a:t>The food is </a:t>
                      </a:r>
                      <a:r>
                        <a:rPr lang="en-US" sz="1800" b="1" kern="1200" dirty="0">
                          <a:solidFill>
                            <a:srgbClr val="FF3399"/>
                          </a:solidFill>
                          <a:latin typeface="Arial" panose="020B0604020202020204" pitchFamily="34" charset="0"/>
                          <a:ea typeface="+mn-ea"/>
                          <a:cs typeface="Calibri"/>
                        </a:rPr>
                        <a:t>great</a:t>
                      </a:r>
                      <a:r>
                        <a:rPr lang="en-US" sz="1800" kern="1200" dirty="0">
                          <a:solidFill>
                            <a:schemeClr val="tx1"/>
                          </a:solidFill>
                          <a:latin typeface="Arial" panose="020B0604020202020204" pitchFamily="34" charset="0"/>
                          <a:ea typeface="+mn-ea"/>
                          <a:cs typeface="Calibri"/>
                        </a:rPr>
                        <a:t>, and the drinks are </a:t>
                      </a:r>
                      <a:r>
                        <a:rPr kumimoji="0" lang="en-US" sz="1800" b="1" i="0" u="none" strike="noStrike" kern="1200" cap="none" normalizeH="0" baseline="0" dirty="0">
                          <a:ln>
                            <a:noFill/>
                          </a:ln>
                          <a:solidFill>
                            <a:srgbClr val="46AE58"/>
                          </a:solidFill>
                          <a:effectLst/>
                          <a:latin typeface="Arial" panose="020B0604020202020204" pitchFamily="34" charset="0"/>
                          <a:ea typeface="+mn-ea"/>
                          <a:cs typeface="+mn-cs"/>
                        </a:rPr>
                        <a:t>tasty</a:t>
                      </a:r>
                      <a:r>
                        <a:rPr lang="en-US" sz="1800" b="1" kern="1200" dirty="0">
                          <a:solidFill>
                            <a:srgbClr val="00B0F0"/>
                          </a:solidFill>
                          <a:latin typeface="Arial" panose="020B0604020202020204" pitchFamily="34" charset="0"/>
                          <a:ea typeface="+mn-ea"/>
                          <a:cs typeface="Calibri"/>
                        </a:rPr>
                        <a:t> </a:t>
                      </a:r>
                      <a:r>
                        <a:rPr lang="en-US" sz="1800" kern="1200" dirty="0">
                          <a:solidFill>
                            <a:schemeClr val="tx1"/>
                          </a:solidFill>
                          <a:latin typeface="Arial" panose="020B0604020202020204" pitchFamily="34" charset="0"/>
                          <a:ea typeface="+mn-ea"/>
                          <a:cs typeface="Calibri"/>
                        </a:rPr>
                        <a:t>and </a:t>
                      </a:r>
                      <a:r>
                        <a:rPr kumimoji="0" lang="en-US" sz="1800" b="1" i="0" u="none" strike="noStrike" kern="1200" cap="none" normalizeH="0" baseline="0" dirty="0">
                          <a:ln>
                            <a:noFill/>
                          </a:ln>
                          <a:solidFill>
                            <a:srgbClr val="46AE58"/>
                          </a:solidFill>
                          <a:effectLst/>
                          <a:latin typeface="Arial" panose="020B0604020202020204" pitchFamily="34" charset="0"/>
                          <a:ea typeface="+mn-ea"/>
                          <a:cs typeface="+mn-cs"/>
                        </a:rPr>
                        <a:t>delicious</a:t>
                      </a:r>
                      <a:r>
                        <a:rPr lang="en-US" sz="1800" kern="1200" dirty="0">
                          <a:solidFill>
                            <a:schemeClr val="tx1"/>
                          </a:solidFill>
                          <a:latin typeface="Arial" panose="020B0604020202020204" pitchFamily="34" charset="0"/>
                          <a:ea typeface="+mn-ea"/>
                          <a:cs typeface="Calibri"/>
                        </a:rPr>
                        <a:t>.</a:t>
                      </a: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extLst>
                  <a:ext uri="{0D108BD9-81ED-4DB2-BD59-A6C34878D82A}">
                    <a16:rowId xmlns:a16="http://schemas.microsoft.com/office/drawing/2014/main" val="2420127907"/>
                  </a:ext>
                </a:extLst>
              </a:tr>
              <a:tr h="370840">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3200" b="1" i="0" u="none" strike="noStrike" cap="none" normalizeH="0" baseline="0" dirty="0">
                        <a:ln>
                          <a:noFill/>
                        </a:ln>
                        <a:solidFill>
                          <a:srgbClr val="000000"/>
                        </a:solidFill>
                        <a:effectLst/>
                        <a:latin typeface="Arial" panose="020B0604020202020204" pitchFamily="34" charset="0"/>
                      </a:endParaRPr>
                    </a:p>
                  </a:txBody>
                  <a:tcPr anchor="ctr" horzOverflow="overflow">
                    <a:solidFill>
                      <a:srgbClr val="F6FFB0"/>
                    </a:solidFill>
                  </a:tcPr>
                </a:tc>
                <a:tc>
                  <a:txBody>
                    <a:bodyPr/>
                    <a:lstStyle/>
                    <a:p>
                      <a:pPr marL="0" indent="0" algn="ctr">
                        <a:buNone/>
                      </a:pPr>
                      <a:r>
                        <a:rPr lang="en-SG" sz="1800" kern="1200" dirty="0">
                          <a:solidFill>
                            <a:schemeClr val="tx1"/>
                          </a:solidFill>
                          <a:latin typeface="Arial" panose="020B0604020202020204" pitchFamily="34" charset="0"/>
                          <a:ea typeface="+mn-ea"/>
                          <a:cs typeface="Calibri"/>
                        </a:rPr>
                        <a:t>It</a:t>
                      </a:r>
                      <a:r>
                        <a:rPr lang="en-SG" sz="1800" kern="1200" baseline="0" dirty="0">
                          <a:solidFill>
                            <a:schemeClr val="tx1"/>
                          </a:solidFill>
                          <a:latin typeface="Arial" panose="020B0604020202020204" pitchFamily="34" charset="0"/>
                          <a:ea typeface="+mn-ea"/>
                          <a:cs typeface="Calibri"/>
                        </a:rPr>
                        <a:t> is a very </a:t>
                      </a:r>
                      <a:r>
                        <a:rPr lang="en-SG" sz="1800" b="1" kern="1200" dirty="0">
                          <a:solidFill>
                            <a:srgbClr val="FF3399"/>
                          </a:solidFill>
                          <a:latin typeface="Arial" panose="020B0604020202020204" pitchFamily="34" charset="0"/>
                          <a:ea typeface="+mn-ea"/>
                          <a:cs typeface="Calibri"/>
                        </a:rPr>
                        <a:t>nice</a:t>
                      </a:r>
                      <a:r>
                        <a:rPr lang="en-SG" sz="1800" kern="1200" baseline="0" dirty="0">
                          <a:solidFill>
                            <a:schemeClr val="tx1"/>
                          </a:solidFill>
                          <a:latin typeface="Arial" panose="020B0604020202020204" pitchFamily="34" charset="0"/>
                          <a:ea typeface="+mn-ea"/>
                          <a:cs typeface="Calibri"/>
                        </a:rPr>
                        <a:t> and </a:t>
                      </a:r>
                      <a:r>
                        <a:rPr lang="en-US" sz="1800" b="1" kern="1200" dirty="0">
                          <a:solidFill>
                            <a:srgbClr val="00B0F0"/>
                          </a:solidFill>
                          <a:latin typeface="Arial" panose="020B0604020202020204" pitchFamily="34" charset="0"/>
                          <a:ea typeface="+mn-ea"/>
                          <a:cs typeface="Calibri"/>
                        </a:rPr>
                        <a:t>sobering </a:t>
                      </a:r>
                      <a:r>
                        <a:rPr lang="en-SG" sz="1800" kern="1200" baseline="0" dirty="0">
                          <a:solidFill>
                            <a:schemeClr val="tx1"/>
                          </a:solidFill>
                          <a:latin typeface="Arial" panose="020B0604020202020204" pitchFamily="34" charset="0"/>
                          <a:ea typeface="+mn-ea"/>
                          <a:cs typeface="Calibri"/>
                        </a:rPr>
                        <a:t>novel.</a:t>
                      </a: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800" kern="1200" dirty="0">
                          <a:solidFill>
                            <a:schemeClr val="tx1"/>
                          </a:solidFill>
                          <a:latin typeface="Arial" panose="020B0604020202020204" pitchFamily="34" charset="0"/>
                          <a:ea typeface="+mn-ea"/>
                          <a:cs typeface="Calibri"/>
                        </a:rPr>
                        <a:t>The food is very </a:t>
                      </a:r>
                      <a:r>
                        <a:rPr lang="en-US" sz="1800" b="1" kern="1200" dirty="0">
                          <a:solidFill>
                            <a:srgbClr val="FF3399"/>
                          </a:solidFill>
                          <a:latin typeface="Arial" panose="020B0604020202020204" pitchFamily="34" charset="0"/>
                          <a:ea typeface="+mn-ea"/>
                          <a:cs typeface="Calibri"/>
                        </a:rPr>
                        <a:t>nice</a:t>
                      </a:r>
                      <a:r>
                        <a:rPr lang="en-US" sz="1800" kern="1200" dirty="0">
                          <a:solidFill>
                            <a:schemeClr val="tx1"/>
                          </a:solidFill>
                          <a:latin typeface="Arial" panose="020B0604020202020204" pitchFamily="34" charset="0"/>
                          <a:ea typeface="+mn-ea"/>
                          <a:cs typeface="Calibri"/>
                        </a:rPr>
                        <a:t> and </a:t>
                      </a:r>
                      <a:r>
                        <a:rPr kumimoji="0" lang="en-US" sz="1800" b="1" i="0" u="none" strike="noStrike" kern="1200" cap="none" normalizeH="0" baseline="0" dirty="0">
                          <a:ln>
                            <a:noFill/>
                          </a:ln>
                          <a:solidFill>
                            <a:srgbClr val="46AE58"/>
                          </a:solidFill>
                          <a:effectLst/>
                          <a:latin typeface="Arial" panose="020B0604020202020204" pitchFamily="34" charset="0"/>
                          <a:ea typeface="+mn-ea"/>
                          <a:cs typeface="+mn-cs"/>
                        </a:rPr>
                        <a:t>tasty</a:t>
                      </a:r>
                      <a:r>
                        <a:rPr lang="en-US" sz="1800" kern="1200" dirty="0">
                          <a:solidFill>
                            <a:schemeClr val="tx1"/>
                          </a:solidFill>
                          <a:latin typeface="Arial" panose="020B0604020202020204" pitchFamily="34" charset="0"/>
                          <a:ea typeface="+mn-ea"/>
                          <a:cs typeface="Calibri"/>
                        </a:rPr>
                        <a:t>, and we’ll go back again.</a:t>
                      </a: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extLst>
                  <a:ext uri="{0D108BD9-81ED-4DB2-BD59-A6C34878D82A}">
                    <a16:rowId xmlns:a16="http://schemas.microsoft.com/office/drawing/2014/main" val="3813783734"/>
                  </a:ext>
                </a:extLst>
              </a:tr>
              <a:tr h="370840">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4000" b="1" i="0" u="none" strike="noStrike" kern="1200" cap="none" normalizeH="0" baseline="0" dirty="0">
                        <a:ln>
                          <a:noFill/>
                        </a:ln>
                        <a:solidFill>
                          <a:srgbClr val="000000"/>
                        </a:solidFill>
                        <a:effectLst/>
                        <a:latin typeface="Arial" panose="020B0604020202020204" pitchFamily="34" charset="0"/>
                        <a:ea typeface="+mn-ea"/>
                        <a:cs typeface="+mn-cs"/>
                      </a:endParaRPr>
                    </a:p>
                  </a:txBody>
                  <a:tcPr anchor="ctr" horzOverflow="overflow">
                    <a:solidFill>
                      <a:srgbClr val="F6FFB0"/>
                    </a:solidFill>
                  </a:tcPr>
                </a:tc>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indent="0" algn="ctr">
                        <a:buNone/>
                      </a:pPr>
                      <a:r>
                        <a:rPr lang="en-SG" sz="1800" kern="1200" dirty="0">
                          <a:solidFill>
                            <a:schemeClr val="tx1"/>
                          </a:solidFill>
                          <a:latin typeface="Arial" panose="020B0604020202020204" pitchFamily="34" charset="0"/>
                          <a:ea typeface="+mn-ea"/>
                          <a:cs typeface="Calibri"/>
                        </a:rPr>
                        <a:t>A </a:t>
                      </a:r>
                      <a:r>
                        <a:rPr lang="en-SG" sz="1800" b="1" kern="1200" dirty="0">
                          <a:solidFill>
                            <a:srgbClr val="FF3399"/>
                          </a:solidFill>
                          <a:latin typeface="Arial" panose="020B0604020202020204" pitchFamily="34" charset="0"/>
                          <a:ea typeface="+mn-ea"/>
                          <a:cs typeface="Calibri"/>
                        </a:rPr>
                        <a:t>awful</a:t>
                      </a:r>
                      <a:r>
                        <a:rPr lang="en-SG" sz="1800" kern="1200" dirty="0">
                          <a:solidFill>
                            <a:schemeClr val="tx1"/>
                          </a:solidFill>
                          <a:latin typeface="Arial" panose="020B0604020202020204" pitchFamily="34" charset="0"/>
                          <a:ea typeface="+mn-ea"/>
                          <a:cs typeface="Calibri"/>
                        </a:rPr>
                        <a:t> book</a:t>
                      </a:r>
                      <a:r>
                        <a:rPr lang="en-SG" sz="1800" kern="1200" baseline="0" dirty="0">
                          <a:solidFill>
                            <a:schemeClr val="tx1"/>
                          </a:solidFill>
                          <a:latin typeface="Arial" panose="020B0604020202020204" pitchFamily="34" charset="0"/>
                          <a:ea typeface="+mn-ea"/>
                          <a:cs typeface="Calibri"/>
                        </a:rPr>
                        <a:t> and</a:t>
                      </a:r>
                      <a:r>
                        <a:rPr lang="en-SG" sz="1800" kern="1200" dirty="0">
                          <a:solidFill>
                            <a:schemeClr val="tx1"/>
                          </a:solidFill>
                          <a:latin typeface="Arial" panose="020B0604020202020204" pitchFamily="34" charset="0"/>
                          <a:ea typeface="+mn-ea"/>
                          <a:cs typeface="Calibri"/>
                        </a:rPr>
                        <a:t> it is a</a:t>
                      </a:r>
                      <a:r>
                        <a:rPr lang="en-SG" sz="1800" kern="1200" baseline="0" dirty="0">
                          <a:solidFill>
                            <a:schemeClr val="tx1"/>
                          </a:solidFill>
                          <a:latin typeface="Arial" panose="020B0604020202020204" pitchFamily="34" charset="0"/>
                          <a:ea typeface="+mn-ea"/>
                          <a:cs typeface="Calibri"/>
                        </a:rPr>
                        <a:t> little </a:t>
                      </a:r>
                      <a:r>
                        <a:rPr lang="en-SG" sz="1800" b="1" kern="1200" dirty="0">
                          <a:solidFill>
                            <a:srgbClr val="00B0F0"/>
                          </a:solidFill>
                          <a:latin typeface="Arial" panose="020B0604020202020204" pitchFamily="34" charset="0"/>
                          <a:ea typeface="+mn-ea"/>
                          <a:cs typeface="Calibri"/>
                        </a:rPr>
                        <a:t>boring</a:t>
                      </a:r>
                      <a:r>
                        <a:rPr lang="en-SG" sz="1800" kern="1200" baseline="0" dirty="0">
                          <a:solidFill>
                            <a:schemeClr val="tx1"/>
                          </a:solidFill>
                          <a:latin typeface="Arial" panose="020B0604020202020204" pitchFamily="34" charset="0"/>
                          <a:ea typeface="+mn-ea"/>
                          <a:cs typeface="Calibri"/>
                        </a:rPr>
                        <a:t>.</a:t>
                      </a: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normalizeH="0" baseline="0" dirty="0">
                          <a:ln>
                            <a:noFill/>
                          </a:ln>
                          <a:solidFill>
                            <a:srgbClr val="46AE58"/>
                          </a:solidFill>
                          <a:effectLst/>
                          <a:latin typeface="Arial" panose="020B0604020202020204" pitchFamily="34" charset="0"/>
                          <a:ea typeface="+mn-ea"/>
                          <a:cs typeface="+mn-cs"/>
                        </a:rPr>
                        <a:t>Shame</a:t>
                      </a:r>
                      <a:r>
                        <a:rPr lang="en-US" sz="1800" kern="1200" dirty="0">
                          <a:solidFill>
                            <a:schemeClr val="tx1"/>
                          </a:solidFill>
                          <a:latin typeface="Arial" panose="020B0604020202020204" pitchFamily="34" charset="0"/>
                          <a:ea typeface="+mn-ea"/>
                          <a:cs typeface="Calibri"/>
                        </a:rPr>
                        <a:t> on this place for the </a:t>
                      </a:r>
                      <a:r>
                        <a:rPr kumimoji="0" lang="en-US" sz="1800" b="1" i="0" u="none" strike="noStrike" kern="1200" cap="none" normalizeH="0" baseline="0" dirty="0">
                          <a:ln>
                            <a:noFill/>
                          </a:ln>
                          <a:solidFill>
                            <a:srgbClr val="46AE58"/>
                          </a:solidFill>
                          <a:effectLst/>
                          <a:latin typeface="Arial" panose="020B0604020202020204" pitchFamily="34" charset="0"/>
                          <a:ea typeface="+mn-ea"/>
                          <a:cs typeface="+mn-cs"/>
                        </a:rPr>
                        <a:t>rude</a:t>
                      </a:r>
                      <a:r>
                        <a:rPr lang="en-US" sz="1800" kern="1200" dirty="0">
                          <a:solidFill>
                            <a:schemeClr val="tx1"/>
                          </a:solidFill>
                          <a:latin typeface="Arial" panose="020B0604020202020204" pitchFamily="34" charset="0"/>
                          <a:ea typeface="+mn-ea"/>
                          <a:cs typeface="Calibri"/>
                        </a:rPr>
                        <a:t> staff and </a:t>
                      </a:r>
                      <a:r>
                        <a:rPr lang="en-US" sz="1800" b="1" kern="1200" dirty="0">
                          <a:solidFill>
                            <a:srgbClr val="FF3399"/>
                          </a:solidFill>
                          <a:latin typeface="Arial" panose="020B0604020202020204" pitchFamily="34" charset="0"/>
                          <a:ea typeface="+mn-ea"/>
                          <a:cs typeface="Calibri"/>
                        </a:rPr>
                        <a:t>awful</a:t>
                      </a:r>
                      <a:r>
                        <a:rPr lang="en-US" sz="1800" kern="1200" dirty="0">
                          <a:solidFill>
                            <a:schemeClr val="tx1"/>
                          </a:solidFill>
                          <a:latin typeface="Arial" panose="020B0604020202020204" pitchFamily="34" charset="0"/>
                          <a:ea typeface="+mn-ea"/>
                          <a:cs typeface="Calibri"/>
                        </a:rPr>
                        <a:t> food.</a:t>
                      </a: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tc>
                  <a:txBody>
                    <a:bodyPr/>
                    <a:lstStyle/>
                    <a:p>
                      <a:pPr marL="0" indent="0" algn="ctr">
                        <a:buNone/>
                      </a:pPr>
                      <a:endParaRPr lang="en-SG" sz="1800" kern="1200" dirty="0">
                        <a:solidFill>
                          <a:schemeClr val="tx1"/>
                        </a:solidFill>
                        <a:latin typeface="+mn-lt"/>
                        <a:ea typeface="+mn-ea"/>
                        <a:cs typeface="Calibri"/>
                      </a:endParaRPr>
                    </a:p>
                  </a:txBody>
                  <a:tcPr anchor="ctr" horzOverflow="overflow">
                    <a:solidFill>
                      <a:srgbClr val="F6FFB0"/>
                    </a:solidFill>
                  </a:tcPr>
                </a:tc>
                <a:extLst>
                  <a:ext uri="{0D108BD9-81ED-4DB2-BD59-A6C34878D82A}">
                    <a16:rowId xmlns:a16="http://schemas.microsoft.com/office/drawing/2014/main" val="4190121508"/>
                  </a:ext>
                </a:extLst>
              </a:tr>
            </a:tbl>
          </a:graphicData>
        </a:graphic>
      </p:graphicFrame>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2453" y="2727441"/>
            <a:ext cx="677779" cy="62174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2452" y="3377085"/>
            <a:ext cx="677779" cy="62174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451" y="3998826"/>
            <a:ext cx="677779" cy="62174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6987" y="3998826"/>
            <a:ext cx="677779" cy="62174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6986" y="3394709"/>
            <a:ext cx="677779" cy="621742"/>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6985" y="2726274"/>
            <a:ext cx="677779" cy="621742"/>
          </a:xfrm>
          <a:prstGeom prst="rect">
            <a:avLst/>
          </a:prstGeom>
        </p:spPr>
      </p:pic>
      <p:sp>
        <p:nvSpPr>
          <p:cNvPr id="13" name="TextBox 12"/>
          <p:cNvSpPr txBox="1"/>
          <p:nvPr/>
        </p:nvSpPr>
        <p:spPr>
          <a:xfrm>
            <a:off x="838200" y="5324056"/>
            <a:ext cx="6616555" cy="461665"/>
          </a:xfrm>
          <a:prstGeom prst="rect">
            <a:avLst/>
          </a:prstGeom>
          <a:noFill/>
        </p:spPr>
        <p:txBody>
          <a:bodyPr wrap="none" rtlCol="0">
            <a:spAutoFit/>
          </a:bodyPr>
          <a:lstStyle/>
          <a:p>
            <a:pPr marL="342900" indent="-342900">
              <a:buFont typeface="Wingdings" panose="05000000000000000000" pitchFamily="2" charset="2"/>
              <a:buChar char="Ø"/>
            </a:pPr>
            <a:r>
              <a:rPr lang="en-US" sz="2400" dirty="0"/>
              <a:t>Pivots(domain-shared words): </a:t>
            </a:r>
            <a:r>
              <a:rPr lang="en-US" altLang="zh-CN" sz="2400" b="1" dirty="0">
                <a:solidFill>
                  <a:srgbClr val="FF3399"/>
                </a:solidFill>
                <a:cs typeface="Calibri"/>
              </a:rPr>
              <a:t>great, nice, awful </a:t>
            </a:r>
            <a:endParaRPr lang="en-US" sz="2400" dirty="0"/>
          </a:p>
        </p:txBody>
      </p:sp>
      <p:sp>
        <p:nvSpPr>
          <p:cNvPr id="12" name="Flowchart: Alternate Process 11"/>
          <p:cNvSpPr/>
          <p:nvPr/>
        </p:nvSpPr>
        <p:spPr>
          <a:xfrm>
            <a:off x="9055515" y="5167275"/>
            <a:ext cx="2084125" cy="775225"/>
          </a:xfrm>
          <a:prstGeom prst="flowChartAlternateProcess">
            <a:avLst/>
          </a:prstGeom>
          <a:solidFill>
            <a:srgbClr val="F3FC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rPr>
              <a:t>Useful for target domain</a:t>
            </a:r>
          </a:p>
        </p:txBody>
      </p:sp>
    </p:spTree>
    <p:extLst>
      <p:ext uri="{BB962C8B-B14F-4D97-AF65-F5344CB8AC3E}">
        <p14:creationId xmlns:p14="http://schemas.microsoft.com/office/powerpoint/2010/main" val="1204116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Cross-Domain Sentiment classification</a:t>
            </a:r>
          </a:p>
        </p:txBody>
      </p:sp>
      <p:graphicFrame>
        <p:nvGraphicFramePr>
          <p:cNvPr id="4" name="Table 3"/>
          <p:cNvGraphicFramePr>
            <a:graphicFrameLocks noGrp="1"/>
          </p:cNvGraphicFramePr>
          <p:nvPr>
            <p:extLst>
              <p:ext uri="{D42A27DB-BD31-4B8C-83A1-F6EECF244321}">
                <p14:modId xmlns:p14="http://schemas.microsoft.com/office/powerpoint/2010/main" val="3583575068"/>
              </p:ext>
            </p:extLst>
          </p:nvPr>
        </p:nvGraphicFramePr>
        <p:xfrm>
          <a:off x="1584157" y="2162509"/>
          <a:ext cx="8852313" cy="2633824"/>
        </p:xfrm>
        <a:graphic>
          <a:graphicData uri="http://schemas.openxmlformats.org/drawingml/2006/table">
            <a:tbl>
              <a:tblPr firstRow="1" bandRow="1">
                <a:tableStyleId>{5C22544A-7EE6-4342-B048-85BDC9FD1C3A}</a:tableStyleId>
              </a:tblPr>
              <a:tblGrid>
                <a:gridCol w="716280">
                  <a:extLst>
                    <a:ext uri="{9D8B030D-6E8A-4147-A177-3AD203B41FA5}">
                      <a16:colId xmlns:a16="http://schemas.microsoft.com/office/drawing/2014/main" val="2969598165"/>
                    </a:ext>
                  </a:extLst>
                </a:gridCol>
                <a:gridCol w="3868833">
                  <a:extLst>
                    <a:ext uri="{9D8B030D-6E8A-4147-A177-3AD203B41FA5}">
                      <a16:colId xmlns:a16="http://schemas.microsoft.com/office/drawing/2014/main" val="35150747"/>
                    </a:ext>
                  </a:extLst>
                </a:gridCol>
                <a:gridCol w="3581400">
                  <a:extLst>
                    <a:ext uri="{9D8B030D-6E8A-4147-A177-3AD203B41FA5}">
                      <a16:colId xmlns:a16="http://schemas.microsoft.com/office/drawing/2014/main" val="3809023708"/>
                    </a:ext>
                  </a:extLst>
                </a:gridCol>
                <a:gridCol w="685800">
                  <a:extLst>
                    <a:ext uri="{9D8B030D-6E8A-4147-A177-3AD203B41FA5}">
                      <a16:colId xmlns:a16="http://schemas.microsoft.com/office/drawing/2014/main" val="3927626452"/>
                    </a:ext>
                  </a:extLst>
                </a:gridCol>
              </a:tblGrid>
              <a:tr h="652624">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kern="1200" cap="none" normalizeH="0" baseline="0" dirty="0">
                          <a:ln>
                            <a:noFill/>
                          </a:ln>
                          <a:solidFill>
                            <a:schemeClr val="tx1"/>
                          </a:solidFill>
                          <a:effectLst/>
                          <a:latin typeface="Arial" panose="020B0604020202020204" pitchFamily="34" charset="0"/>
                          <a:ea typeface="+mn-ea"/>
                          <a:cs typeface="+mn-cs"/>
                        </a:rPr>
                        <a:t>sent</a:t>
                      </a:r>
                    </a:p>
                  </a:txBody>
                  <a:tcPr anchor="ctr" horzOverflow="overflow">
                    <a:solidFill>
                      <a:srgbClr val="FFCC55">
                        <a:alpha val="64000"/>
                      </a:srgbClr>
                    </a:solidFill>
                  </a:tcPr>
                </a:tc>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45B1CE"/>
                          </a:solidFill>
                          <a:effectLst/>
                          <a:latin typeface="Arial" panose="020B0604020202020204" pitchFamily="34" charset="0"/>
                        </a:rPr>
                        <a:t>Books</a:t>
                      </a:r>
                      <a:r>
                        <a:rPr kumimoji="0" lang="en-US" altLang="en-US" sz="1800" b="1" i="0" u="none" strike="noStrike" cap="none" normalizeH="0" baseline="0" dirty="0">
                          <a:ln>
                            <a:noFill/>
                          </a:ln>
                          <a:solidFill>
                            <a:schemeClr val="tx1"/>
                          </a:solidFill>
                          <a:effectLst/>
                          <a:latin typeface="Arial" panose="020B0604020202020204" pitchFamily="34" charset="0"/>
                        </a:rPr>
                        <a:t> (source domain)</a:t>
                      </a:r>
                    </a:p>
                  </a:txBody>
                  <a:tcPr anchor="ctr" horzOverflow="overflow">
                    <a:solidFill>
                      <a:srgbClr val="FFCC55">
                        <a:alpha val="64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46AE58"/>
                          </a:solidFill>
                          <a:effectLst/>
                          <a:latin typeface="Arial" panose="020B0604020202020204" pitchFamily="34" charset="0"/>
                        </a:rPr>
                        <a:t>Restaurant</a:t>
                      </a:r>
                      <a:r>
                        <a:rPr kumimoji="0" lang="en-US" altLang="en-US" sz="1800" b="1" i="0" u="none" strike="noStrike" cap="none" normalizeH="0" baseline="0" dirty="0">
                          <a:ln>
                            <a:noFill/>
                          </a:ln>
                          <a:solidFill>
                            <a:schemeClr val="tx1"/>
                          </a:solidFill>
                          <a:effectLst/>
                          <a:latin typeface="Arial" panose="020B0604020202020204" pitchFamily="34" charset="0"/>
                        </a:rPr>
                        <a:t> (target domain)</a:t>
                      </a:r>
                    </a:p>
                  </a:txBody>
                  <a:tcPr anchor="ctr" horzOverflow="overflow">
                    <a:solidFill>
                      <a:srgbClr val="FFCC55">
                        <a:alpha val="64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sent</a:t>
                      </a:r>
                    </a:p>
                  </a:txBody>
                  <a:tcPr anchor="ctr" horzOverflow="overflow">
                    <a:solidFill>
                      <a:srgbClr val="FFCC55">
                        <a:alpha val="64000"/>
                      </a:srgbClr>
                    </a:solidFill>
                  </a:tcPr>
                </a:tc>
                <a:extLst>
                  <a:ext uri="{0D108BD9-81ED-4DB2-BD59-A6C34878D82A}">
                    <a16:rowId xmlns:a16="http://schemas.microsoft.com/office/drawing/2014/main" val="1806181636"/>
                  </a:ext>
                </a:extLst>
              </a:tr>
              <a:tr h="370840">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3200" b="1" i="0" u="none" strike="noStrike" cap="none" normalizeH="0" baseline="0" dirty="0">
                        <a:ln>
                          <a:noFill/>
                        </a:ln>
                        <a:solidFill>
                          <a:srgbClr val="000000"/>
                        </a:solidFill>
                        <a:effectLst/>
                        <a:latin typeface="Arial" panose="020B0604020202020204" pitchFamily="34" charset="0"/>
                      </a:endParaRPr>
                    </a:p>
                  </a:txBody>
                  <a:tcPr anchor="ctr" horzOverflow="overflow">
                    <a:solidFill>
                      <a:srgbClr val="F6FFB0"/>
                    </a:solidFill>
                  </a:tcPr>
                </a:tc>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indent="0" algn="ctr" defTabSz="914400" rtl="0" eaLnBrk="1" fontAlgn="auto" latinLnBrk="0" hangingPunct="1">
                        <a:lnSpc>
                          <a:spcPct val="100000"/>
                        </a:lnSpc>
                        <a:spcBef>
                          <a:spcPct val="20000"/>
                        </a:spcBef>
                        <a:spcAft>
                          <a:spcPts val="0"/>
                        </a:spcAft>
                        <a:buClrTx/>
                        <a:buSzTx/>
                        <a:buFontTx/>
                        <a:buNone/>
                        <a:tabLst/>
                        <a:defRPr/>
                      </a:pPr>
                      <a:r>
                        <a:rPr lang="en-US" sz="1800" b="1" kern="1200" dirty="0">
                          <a:solidFill>
                            <a:srgbClr val="FF3399"/>
                          </a:solidFill>
                          <a:latin typeface="Arial" panose="020B0604020202020204" pitchFamily="34" charset="0"/>
                          <a:ea typeface="+mn-ea"/>
                          <a:cs typeface="Calibri"/>
                        </a:rPr>
                        <a:t>Great</a:t>
                      </a:r>
                      <a:r>
                        <a:rPr lang="en-US" sz="1800" kern="1200" dirty="0">
                          <a:solidFill>
                            <a:schemeClr val="tx1"/>
                          </a:solidFill>
                          <a:latin typeface="Arial" panose="020B0604020202020204" pitchFamily="34" charset="0"/>
                          <a:ea typeface="+mn-ea"/>
                          <a:cs typeface="Calibri"/>
                        </a:rPr>
                        <a:t> books.</a:t>
                      </a:r>
                      <a:r>
                        <a:rPr lang="en-US" sz="1800" dirty="0">
                          <a:solidFill>
                            <a:schemeClr val="tx1"/>
                          </a:solidFill>
                          <a:cs typeface="Calibri"/>
                        </a:rPr>
                        <a:t> His characters are </a:t>
                      </a:r>
                      <a:r>
                        <a:rPr lang="en-US" sz="1800" b="1" dirty="0">
                          <a:solidFill>
                            <a:srgbClr val="00B0F0"/>
                          </a:solidFill>
                          <a:cs typeface="Calibri"/>
                        </a:rPr>
                        <a:t>engaging</a:t>
                      </a:r>
                      <a:r>
                        <a:rPr lang="en-US" sz="1800" kern="1200" dirty="0">
                          <a:solidFill>
                            <a:schemeClr val="tx1"/>
                          </a:solidFill>
                          <a:latin typeface="Arial" panose="020B0604020202020204" pitchFamily="34" charset="0"/>
                          <a:ea typeface="+mn-ea"/>
                          <a:cs typeface="Calibri"/>
                        </a:rPr>
                        <a:t>.</a:t>
                      </a: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800" kern="1200" dirty="0">
                          <a:solidFill>
                            <a:schemeClr val="tx1"/>
                          </a:solidFill>
                          <a:latin typeface="Arial" panose="020B0604020202020204" pitchFamily="34" charset="0"/>
                          <a:ea typeface="+mn-ea"/>
                          <a:cs typeface="Calibri"/>
                        </a:rPr>
                        <a:t>The food is </a:t>
                      </a:r>
                      <a:r>
                        <a:rPr lang="en-US" sz="1800" b="1" kern="1200" dirty="0">
                          <a:solidFill>
                            <a:srgbClr val="FF3399"/>
                          </a:solidFill>
                          <a:latin typeface="Arial" panose="020B0604020202020204" pitchFamily="34" charset="0"/>
                          <a:ea typeface="+mn-ea"/>
                          <a:cs typeface="Calibri"/>
                        </a:rPr>
                        <a:t>great</a:t>
                      </a:r>
                      <a:r>
                        <a:rPr lang="en-US" sz="1800" kern="1200" dirty="0">
                          <a:solidFill>
                            <a:schemeClr val="tx1"/>
                          </a:solidFill>
                          <a:latin typeface="Arial" panose="020B0604020202020204" pitchFamily="34" charset="0"/>
                          <a:ea typeface="+mn-ea"/>
                          <a:cs typeface="Calibri"/>
                        </a:rPr>
                        <a:t>, and the drinks are </a:t>
                      </a:r>
                      <a:r>
                        <a:rPr kumimoji="0" lang="en-US" sz="1800" b="1" i="0" u="none" strike="noStrike" kern="1200" cap="none" normalizeH="0" baseline="0" dirty="0">
                          <a:ln>
                            <a:noFill/>
                          </a:ln>
                          <a:solidFill>
                            <a:srgbClr val="46AE58"/>
                          </a:solidFill>
                          <a:effectLst/>
                          <a:latin typeface="Arial" panose="020B0604020202020204" pitchFamily="34" charset="0"/>
                          <a:ea typeface="+mn-ea"/>
                          <a:cs typeface="+mn-cs"/>
                        </a:rPr>
                        <a:t>tasty</a:t>
                      </a:r>
                      <a:r>
                        <a:rPr lang="en-US" sz="1800" b="1" kern="1200" dirty="0">
                          <a:solidFill>
                            <a:srgbClr val="00B0F0"/>
                          </a:solidFill>
                          <a:latin typeface="Arial" panose="020B0604020202020204" pitchFamily="34" charset="0"/>
                          <a:ea typeface="+mn-ea"/>
                          <a:cs typeface="Calibri"/>
                        </a:rPr>
                        <a:t> </a:t>
                      </a:r>
                      <a:r>
                        <a:rPr lang="en-US" sz="1800" kern="1200" dirty="0">
                          <a:solidFill>
                            <a:schemeClr val="tx1"/>
                          </a:solidFill>
                          <a:latin typeface="Arial" panose="020B0604020202020204" pitchFamily="34" charset="0"/>
                          <a:ea typeface="+mn-ea"/>
                          <a:cs typeface="Calibri"/>
                        </a:rPr>
                        <a:t>and </a:t>
                      </a:r>
                      <a:r>
                        <a:rPr kumimoji="0" lang="en-US" sz="1800" b="1" i="0" u="none" strike="noStrike" kern="1200" cap="none" normalizeH="0" baseline="0" dirty="0">
                          <a:ln>
                            <a:noFill/>
                          </a:ln>
                          <a:solidFill>
                            <a:srgbClr val="46AE58"/>
                          </a:solidFill>
                          <a:effectLst/>
                          <a:latin typeface="Arial" panose="020B0604020202020204" pitchFamily="34" charset="0"/>
                          <a:ea typeface="+mn-ea"/>
                          <a:cs typeface="+mn-cs"/>
                        </a:rPr>
                        <a:t>delicious</a:t>
                      </a:r>
                      <a:r>
                        <a:rPr lang="en-US" sz="1800" kern="1200" dirty="0">
                          <a:solidFill>
                            <a:schemeClr val="tx1"/>
                          </a:solidFill>
                          <a:latin typeface="Arial" panose="020B0604020202020204" pitchFamily="34" charset="0"/>
                          <a:ea typeface="+mn-ea"/>
                          <a:cs typeface="Calibri"/>
                        </a:rPr>
                        <a:t>.</a:t>
                      </a: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extLst>
                  <a:ext uri="{0D108BD9-81ED-4DB2-BD59-A6C34878D82A}">
                    <a16:rowId xmlns:a16="http://schemas.microsoft.com/office/drawing/2014/main" val="2420127907"/>
                  </a:ext>
                </a:extLst>
              </a:tr>
              <a:tr h="370840">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3200" b="1" i="0" u="none" strike="noStrike" cap="none" normalizeH="0" baseline="0" dirty="0">
                        <a:ln>
                          <a:noFill/>
                        </a:ln>
                        <a:solidFill>
                          <a:srgbClr val="000000"/>
                        </a:solidFill>
                        <a:effectLst/>
                        <a:latin typeface="Arial" panose="020B0604020202020204" pitchFamily="34" charset="0"/>
                      </a:endParaRPr>
                    </a:p>
                  </a:txBody>
                  <a:tcPr anchor="ctr" horzOverflow="overflow">
                    <a:solidFill>
                      <a:srgbClr val="F6FFB0"/>
                    </a:solidFill>
                  </a:tcPr>
                </a:tc>
                <a:tc>
                  <a:txBody>
                    <a:bodyPr/>
                    <a:lstStyle/>
                    <a:p>
                      <a:pPr marL="0" indent="0" algn="ctr">
                        <a:buNone/>
                      </a:pPr>
                      <a:r>
                        <a:rPr lang="en-SG" sz="1800" kern="1200" dirty="0">
                          <a:solidFill>
                            <a:schemeClr val="tx1"/>
                          </a:solidFill>
                          <a:latin typeface="Arial" panose="020B0604020202020204" pitchFamily="34" charset="0"/>
                          <a:ea typeface="+mn-ea"/>
                          <a:cs typeface="Calibri"/>
                        </a:rPr>
                        <a:t>It</a:t>
                      </a:r>
                      <a:r>
                        <a:rPr lang="en-SG" sz="1800" kern="1200" baseline="0" dirty="0">
                          <a:solidFill>
                            <a:schemeClr val="tx1"/>
                          </a:solidFill>
                          <a:latin typeface="Arial" panose="020B0604020202020204" pitchFamily="34" charset="0"/>
                          <a:ea typeface="+mn-ea"/>
                          <a:cs typeface="Calibri"/>
                        </a:rPr>
                        <a:t> is a very </a:t>
                      </a:r>
                      <a:r>
                        <a:rPr lang="en-SG" sz="1800" b="1" kern="1200" dirty="0">
                          <a:solidFill>
                            <a:srgbClr val="FF3399"/>
                          </a:solidFill>
                          <a:latin typeface="Arial" panose="020B0604020202020204" pitchFamily="34" charset="0"/>
                          <a:ea typeface="+mn-ea"/>
                          <a:cs typeface="Calibri"/>
                        </a:rPr>
                        <a:t>nice</a:t>
                      </a:r>
                      <a:r>
                        <a:rPr lang="en-SG" sz="1800" kern="1200" baseline="0" dirty="0">
                          <a:solidFill>
                            <a:schemeClr val="tx1"/>
                          </a:solidFill>
                          <a:latin typeface="Arial" panose="020B0604020202020204" pitchFamily="34" charset="0"/>
                          <a:ea typeface="+mn-ea"/>
                          <a:cs typeface="Calibri"/>
                        </a:rPr>
                        <a:t> and </a:t>
                      </a:r>
                      <a:r>
                        <a:rPr lang="en-US" sz="1800" b="1" kern="1200" dirty="0">
                          <a:solidFill>
                            <a:srgbClr val="00B0F0"/>
                          </a:solidFill>
                          <a:latin typeface="Arial" panose="020B0604020202020204" pitchFamily="34" charset="0"/>
                          <a:ea typeface="+mn-ea"/>
                          <a:cs typeface="Calibri"/>
                        </a:rPr>
                        <a:t>sobering </a:t>
                      </a:r>
                      <a:r>
                        <a:rPr lang="en-SG" sz="1800" kern="1200" baseline="0" dirty="0">
                          <a:solidFill>
                            <a:schemeClr val="tx1"/>
                          </a:solidFill>
                          <a:latin typeface="Arial" panose="020B0604020202020204" pitchFamily="34" charset="0"/>
                          <a:ea typeface="+mn-ea"/>
                          <a:cs typeface="Calibri"/>
                        </a:rPr>
                        <a:t>novel.</a:t>
                      </a: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800" kern="1200" dirty="0">
                          <a:solidFill>
                            <a:schemeClr val="tx1"/>
                          </a:solidFill>
                          <a:latin typeface="Arial" panose="020B0604020202020204" pitchFamily="34" charset="0"/>
                          <a:ea typeface="+mn-ea"/>
                          <a:cs typeface="Calibri"/>
                        </a:rPr>
                        <a:t>The food is very </a:t>
                      </a:r>
                      <a:r>
                        <a:rPr lang="en-US" sz="1800" b="1" kern="1200" dirty="0">
                          <a:solidFill>
                            <a:srgbClr val="FF3399"/>
                          </a:solidFill>
                          <a:latin typeface="Arial" panose="020B0604020202020204" pitchFamily="34" charset="0"/>
                          <a:ea typeface="+mn-ea"/>
                          <a:cs typeface="Calibri"/>
                        </a:rPr>
                        <a:t>nice</a:t>
                      </a:r>
                      <a:r>
                        <a:rPr lang="en-US" sz="1800" kern="1200" dirty="0">
                          <a:solidFill>
                            <a:schemeClr val="tx1"/>
                          </a:solidFill>
                          <a:latin typeface="Arial" panose="020B0604020202020204" pitchFamily="34" charset="0"/>
                          <a:ea typeface="+mn-ea"/>
                          <a:cs typeface="Calibri"/>
                        </a:rPr>
                        <a:t> and </a:t>
                      </a:r>
                      <a:r>
                        <a:rPr kumimoji="0" lang="en-US" sz="1800" b="1" i="0" u="none" strike="noStrike" kern="1200" cap="none" normalizeH="0" baseline="0" dirty="0">
                          <a:ln>
                            <a:noFill/>
                          </a:ln>
                          <a:solidFill>
                            <a:srgbClr val="46AE58"/>
                          </a:solidFill>
                          <a:effectLst/>
                          <a:latin typeface="Arial" panose="020B0604020202020204" pitchFamily="34" charset="0"/>
                          <a:ea typeface="+mn-ea"/>
                          <a:cs typeface="+mn-cs"/>
                        </a:rPr>
                        <a:t>tasty</a:t>
                      </a:r>
                      <a:r>
                        <a:rPr lang="en-US" sz="1800" kern="1200" dirty="0">
                          <a:solidFill>
                            <a:schemeClr val="tx1"/>
                          </a:solidFill>
                          <a:latin typeface="Arial" panose="020B0604020202020204" pitchFamily="34" charset="0"/>
                          <a:ea typeface="+mn-ea"/>
                          <a:cs typeface="Calibri"/>
                        </a:rPr>
                        <a:t>, and we’ll go back again.</a:t>
                      </a: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extLst>
                  <a:ext uri="{0D108BD9-81ED-4DB2-BD59-A6C34878D82A}">
                    <a16:rowId xmlns:a16="http://schemas.microsoft.com/office/drawing/2014/main" val="3813783734"/>
                  </a:ext>
                </a:extLst>
              </a:tr>
              <a:tr h="370840">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4000" b="1" i="0" u="none" strike="noStrike" kern="1200" cap="none" normalizeH="0" baseline="0" dirty="0">
                        <a:ln>
                          <a:noFill/>
                        </a:ln>
                        <a:solidFill>
                          <a:srgbClr val="000000"/>
                        </a:solidFill>
                        <a:effectLst/>
                        <a:latin typeface="Arial" panose="020B0604020202020204" pitchFamily="34" charset="0"/>
                        <a:ea typeface="+mn-ea"/>
                        <a:cs typeface="+mn-cs"/>
                      </a:endParaRPr>
                    </a:p>
                  </a:txBody>
                  <a:tcPr anchor="ctr" horzOverflow="overflow">
                    <a:solidFill>
                      <a:srgbClr val="F6FFB0"/>
                    </a:solidFill>
                  </a:tcPr>
                </a:tc>
                <a:tc>
                  <a:txBody>
                    <a:bodyPr/>
                    <a:lstStyle>
                      <a:lvl1pPr>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0" indent="0" algn="ctr">
                        <a:buNone/>
                      </a:pPr>
                      <a:r>
                        <a:rPr lang="en-SG" sz="1800" kern="1200" dirty="0">
                          <a:solidFill>
                            <a:schemeClr val="tx1"/>
                          </a:solidFill>
                          <a:latin typeface="Arial" panose="020B0604020202020204" pitchFamily="34" charset="0"/>
                          <a:ea typeface="+mn-ea"/>
                          <a:cs typeface="Calibri"/>
                        </a:rPr>
                        <a:t>A </a:t>
                      </a:r>
                      <a:r>
                        <a:rPr lang="en-SG" sz="1800" b="1" kern="1200" dirty="0">
                          <a:solidFill>
                            <a:srgbClr val="FF3399"/>
                          </a:solidFill>
                          <a:latin typeface="Arial" panose="020B0604020202020204" pitchFamily="34" charset="0"/>
                          <a:ea typeface="+mn-ea"/>
                          <a:cs typeface="Calibri"/>
                        </a:rPr>
                        <a:t>awful</a:t>
                      </a:r>
                      <a:r>
                        <a:rPr lang="en-SG" sz="1800" kern="1200" dirty="0">
                          <a:solidFill>
                            <a:schemeClr val="tx1"/>
                          </a:solidFill>
                          <a:latin typeface="Arial" panose="020B0604020202020204" pitchFamily="34" charset="0"/>
                          <a:ea typeface="+mn-ea"/>
                          <a:cs typeface="Calibri"/>
                        </a:rPr>
                        <a:t> book</a:t>
                      </a:r>
                      <a:r>
                        <a:rPr lang="en-SG" sz="1800" kern="1200" baseline="0" dirty="0">
                          <a:solidFill>
                            <a:schemeClr val="tx1"/>
                          </a:solidFill>
                          <a:latin typeface="Arial" panose="020B0604020202020204" pitchFamily="34" charset="0"/>
                          <a:ea typeface="+mn-ea"/>
                          <a:cs typeface="Calibri"/>
                        </a:rPr>
                        <a:t> and</a:t>
                      </a:r>
                      <a:r>
                        <a:rPr lang="en-SG" sz="1800" kern="1200" dirty="0">
                          <a:solidFill>
                            <a:schemeClr val="tx1"/>
                          </a:solidFill>
                          <a:latin typeface="Arial" panose="020B0604020202020204" pitchFamily="34" charset="0"/>
                          <a:ea typeface="+mn-ea"/>
                          <a:cs typeface="Calibri"/>
                        </a:rPr>
                        <a:t> it is a</a:t>
                      </a:r>
                      <a:r>
                        <a:rPr lang="en-SG" sz="1800" kern="1200" baseline="0" dirty="0">
                          <a:solidFill>
                            <a:schemeClr val="tx1"/>
                          </a:solidFill>
                          <a:latin typeface="Arial" panose="020B0604020202020204" pitchFamily="34" charset="0"/>
                          <a:ea typeface="+mn-ea"/>
                          <a:cs typeface="Calibri"/>
                        </a:rPr>
                        <a:t> little </a:t>
                      </a:r>
                      <a:r>
                        <a:rPr lang="en-SG" sz="1800" b="1" kern="1200" dirty="0">
                          <a:solidFill>
                            <a:srgbClr val="00B0F0"/>
                          </a:solidFill>
                          <a:latin typeface="Arial" panose="020B0604020202020204" pitchFamily="34" charset="0"/>
                          <a:ea typeface="+mn-ea"/>
                          <a:cs typeface="Calibri"/>
                        </a:rPr>
                        <a:t>boring</a:t>
                      </a:r>
                      <a:r>
                        <a:rPr lang="en-SG" sz="1800" kern="1200" baseline="0" dirty="0">
                          <a:solidFill>
                            <a:schemeClr val="tx1"/>
                          </a:solidFill>
                          <a:latin typeface="Arial" panose="020B0604020202020204" pitchFamily="34" charset="0"/>
                          <a:ea typeface="+mn-ea"/>
                          <a:cs typeface="Calibri"/>
                        </a:rPr>
                        <a:t>.</a:t>
                      </a: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normalizeH="0" baseline="0" dirty="0">
                          <a:ln>
                            <a:noFill/>
                          </a:ln>
                          <a:solidFill>
                            <a:srgbClr val="46AE58"/>
                          </a:solidFill>
                          <a:effectLst/>
                          <a:latin typeface="Arial" panose="020B0604020202020204" pitchFamily="34" charset="0"/>
                          <a:ea typeface="+mn-ea"/>
                          <a:cs typeface="+mn-cs"/>
                        </a:rPr>
                        <a:t>Shame</a:t>
                      </a:r>
                      <a:r>
                        <a:rPr lang="en-US" sz="1800" kern="1200" dirty="0">
                          <a:solidFill>
                            <a:schemeClr val="tx1"/>
                          </a:solidFill>
                          <a:latin typeface="Arial" panose="020B0604020202020204" pitchFamily="34" charset="0"/>
                          <a:ea typeface="+mn-ea"/>
                          <a:cs typeface="Calibri"/>
                        </a:rPr>
                        <a:t> on this place for the </a:t>
                      </a:r>
                      <a:r>
                        <a:rPr kumimoji="0" lang="en-US" sz="1800" b="1" i="0" u="none" strike="noStrike" kern="1200" cap="none" normalizeH="0" baseline="0" dirty="0">
                          <a:ln>
                            <a:noFill/>
                          </a:ln>
                          <a:solidFill>
                            <a:srgbClr val="46AE58"/>
                          </a:solidFill>
                          <a:effectLst/>
                          <a:latin typeface="Arial" panose="020B0604020202020204" pitchFamily="34" charset="0"/>
                          <a:ea typeface="+mn-ea"/>
                          <a:cs typeface="+mn-cs"/>
                        </a:rPr>
                        <a:t>rude</a:t>
                      </a:r>
                      <a:r>
                        <a:rPr lang="en-US" sz="1800" kern="1200" dirty="0">
                          <a:solidFill>
                            <a:schemeClr val="tx1"/>
                          </a:solidFill>
                          <a:latin typeface="Arial" panose="020B0604020202020204" pitchFamily="34" charset="0"/>
                          <a:ea typeface="+mn-ea"/>
                          <a:cs typeface="Calibri"/>
                        </a:rPr>
                        <a:t> staff and </a:t>
                      </a:r>
                      <a:r>
                        <a:rPr lang="en-US" sz="1800" b="1" kern="1200" dirty="0">
                          <a:solidFill>
                            <a:srgbClr val="FF3399"/>
                          </a:solidFill>
                          <a:latin typeface="Arial" panose="020B0604020202020204" pitchFamily="34" charset="0"/>
                          <a:ea typeface="+mn-ea"/>
                          <a:cs typeface="Calibri"/>
                        </a:rPr>
                        <a:t>awful</a:t>
                      </a:r>
                      <a:r>
                        <a:rPr lang="en-US" sz="1800" kern="1200" dirty="0">
                          <a:solidFill>
                            <a:schemeClr val="tx1"/>
                          </a:solidFill>
                          <a:latin typeface="Arial" panose="020B0604020202020204" pitchFamily="34" charset="0"/>
                          <a:ea typeface="+mn-ea"/>
                          <a:cs typeface="Calibri"/>
                        </a:rPr>
                        <a:t> food.</a:t>
                      </a:r>
                      <a:endParaRPr lang="en-SG" sz="1800" kern="1200" dirty="0">
                        <a:solidFill>
                          <a:schemeClr val="tx1"/>
                        </a:solidFill>
                        <a:latin typeface="Arial" panose="020B0604020202020204" pitchFamily="34" charset="0"/>
                        <a:ea typeface="+mn-ea"/>
                        <a:cs typeface="Calibri"/>
                      </a:endParaRPr>
                    </a:p>
                  </a:txBody>
                  <a:tcPr anchor="ctr" horzOverflow="overflow">
                    <a:solidFill>
                      <a:srgbClr val="F6FFB0"/>
                    </a:solidFill>
                  </a:tcPr>
                </a:tc>
                <a:tc>
                  <a:txBody>
                    <a:bodyPr/>
                    <a:lstStyle/>
                    <a:p>
                      <a:pPr marL="0" indent="0" algn="ctr">
                        <a:buNone/>
                      </a:pPr>
                      <a:endParaRPr lang="en-SG" sz="1800" kern="1200" dirty="0">
                        <a:solidFill>
                          <a:schemeClr val="tx1"/>
                        </a:solidFill>
                        <a:latin typeface="+mn-lt"/>
                        <a:ea typeface="+mn-ea"/>
                        <a:cs typeface="Calibri"/>
                      </a:endParaRPr>
                    </a:p>
                  </a:txBody>
                  <a:tcPr anchor="ctr" horzOverflow="overflow">
                    <a:solidFill>
                      <a:srgbClr val="F6FFB0"/>
                    </a:solidFill>
                  </a:tcPr>
                </a:tc>
                <a:extLst>
                  <a:ext uri="{0D108BD9-81ED-4DB2-BD59-A6C34878D82A}">
                    <a16:rowId xmlns:a16="http://schemas.microsoft.com/office/drawing/2014/main" val="4190121508"/>
                  </a:ext>
                </a:extLst>
              </a:tr>
            </a:tbl>
          </a:graphicData>
        </a:graphic>
      </p:graphicFrame>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4157" y="2812153"/>
            <a:ext cx="677779" cy="62174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4156" y="3461797"/>
            <a:ext cx="677779" cy="62174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4155" y="4083538"/>
            <a:ext cx="677779" cy="62174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8691" y="4083538"/>
            <a:ext cx="677779" cy="62174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8690" y="3479421"/>
            <a:ext cx="677779" cy="621742"/>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8689" y="2810986"/>
            <a:ext cx="677779" cy="621742"/>
          </a:xfrm>
          <a:prstGeom prst="rect">
            <a:avLst/>
          </a:prstGeom>
        </p:spPr>
      </p:pic>
      <p:sp>
        <p:nvSpPr>
          <p:cNvPr id="13" name="TextBox 12"/>
          <p:cNvSpPr txBox="1"/>
          <p:nvPr/>
        </p:nvSpPr>
        <p:spPr>
          <a:xfrm>
            <a:off x="838199" y="5324056"/>
            <a:ext cx="9515475" cy="1200329"/>
          </a:xfrm>
          <a:prstGeom prst="rect">
            <a:avLst/>
          </a:prstGeom>
          <a:noFill/>
        </p:spPr>
        <p:txBody>
          <a:bodyPr wrap="square" rtlCol="0">
            <a:spAutoFit/>
          </a:bodyPr>
          <a:lstStyle/>
          <a:p>
            <a:pPr marL="342900" lvl="1" indent="-342900">
              <a:buFont typeface="Wingdings" panose="05000000000000000000" pitchFamily="2" charset="2"/>
              <a:buChar char="Ø"/>
            </a:pPr>
            <a:r>
              <a:rPr lang="en-US" sz="2400" dirty="0"/>
              <a:t>Non-Pivots(domain-specific words):	 </a:t>
            </a:r>
          </a:p>
          <a:p>
            <a:pPr marL="0" lvl="1"/>
            <a:r>
              <a:rPr lang="en-US" altLang="zh-CN" sz="2400" b="1" dirty="0">
                <a:solidFill>
                  <a:srgbClr val="00B0F0"/>
                </a:solidFill>
                <a:cs typeface="Calibri"/>
              </a:rPr>
              <a:t>	source domain: engaging, </a:t>
            </a:r>
            <a:r>
              <a:rPr lang="en-US" sz="2400" b="1" dirty="0">
                <a:solidFill>
                  <a:srgbClr val="00B0F0"/>
                </a:solidFill>
                <a:latin typeface="Arial" panose="020B0604020202020204" pitchFamily="34" charset="0"/>
                <a:cs typeface="Calibri"/>
              </a:rPr>
              <a:t>sobering…</a:t>
            </a:r>
            <a:endParaRPr lang="en-US" sz="2400" b="1" dirty="0">
              <a:solidFill>
                <a:srgbClr val="00B0F0"/>
              </a:solidFill>
              <a:cs typeface="Calibri"/>
            </a:endParaRPr>
          </a:p>
          <a:p>
            <a:pPr marL="0" lvl="1"/>
            <a:r>
              <a:rPr lang="en-US" sz="2400" b="1" dirty="0">
                <a:solidFill>
                  <a:srgbClr val="00B0F0"/>
                </a:solidFill>
                <a:latin typeface="Arial" panose="020B0604020202020204" pitchFamily="34" charset="0"/>
                <a:cs typeface="Calibri"/>
              </a:rPr>
              <a:t>	</a:t>
            </a:r>
            <a:r>
              <a:rPr lang="en-US" sz="2400" b="1" dirty="0">
                <a:solidFill>
                  <a:srgbClr val="46AE58"/>
                </a:solidFill>
              </a:rPr>
              <a:t>target domain: delicious, tasty…</a:t>
            </a:r>
            <a:endParaRPr lang="en-US" sz="2400" dirty="0"/>
          </a:p>
        </p:txBody>
      </p:sp>
    </p:spTree>
    <p:extLst>
      <p:ext uri="{BB962C8B-B14F-4D97-AF65-F5344CB8AC3E}">
        <p14:creationId xmlns:p14="http://schemas.microsoft.com/office/powerpoint/2010/main" val="1687700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365" y="245855"/>
            <a:ext cx="10515600" cy="1325563"/>
          </a:xfrm>
        </p:spPr>
        <p:txBody>
          <a:bodyPr/>
          <a:lstStyle/>
          <a:p>
            <a:r>
              <a:rPr lang="en-US" dirty="0"/>
              <a:t>Related Work</a:t>
            </a:r>
          </a:p>
        </p:txBody>
      </p:sp>
      <p:sp>
        <p:nvSpPr>
          <p:cNvPr id="3" name="Content Placeholder 2"/>
          <p:cNvSpPr>
            <a:spLocks noGrp="1"/>
          </p:cNvSpPr>
          <p:nvPr>
            <p:ph idx="1"/>
          </p:nvPr>
        </p:nvSpPr>
        <p:spPr/>
        <p:txBody>
          <a:bodyPr>
            <a:normAutofit fontScale="92500" lnSpcReduction="20000"/>
          </a:bodyPr>
          <a:lstStyle/>
          <a:p>
            <a:pPr marL="0" indent="0" algn="just">
              <a:buNone/>
            </a:pPr>
            <a:r>
              <a:rPr lang="en-US" sz="3900" dirty="0"/>
              <a:t>Traditional methods</a:t>
            </a:r>
          </a:p>
          <a:p>
            <a:pPr lvl="1" algn="just"/>
            <a:r>
              <a:rPr lang="en-US" sz="2600" dirty="0"/>
              <a:t>Need to manually select pivots (tedious!).</a:t>
            </a:r>
          </a:p>
          <a:p>
            <a:pPr algn="just"/>
            <a:endParaRPr lang="en-US" sz="2400" dirty="0"/>
          </a:p>
          <a:p>
            <a:pPr marL="0" indent="0" algn="just">
              <a:buNone/>
            </a:pPr>
            <a:r>
              <a:rPr lang="en-US" sz="2400" dirty="0"/>
              <a:t>Structural Correspondence Learning (</a:t>
            </a:r>
            <a:r>
              <a:rPr lang="en-US" sz="2400" b="1" dirty="0"/>
              <a:t>SCL</a:t>
            </a:r>
            <a:r>
              <a:rPr lang="en-US" sz="2400" dirty="0"/>
              <a:t>) [Blitzer et al., 2006]: </a:t>
            </a:r>
          </a:p>
          <a:p>
            <a:pPr algn="just"/>
            <a:r>
              <a:rPr lang="en-US" sz="2400" dirty="0"/>
              <a:t>Term frequency on both domains.</a:t>
            </a:r>
          </a:p>
          <a:p>
            <a:pPr marL="0" indent="0" algn="just">
              <a:buNone/>
            </a:pPr>
            <a:endParaRPr lang="en-US" sz="2400" dirty="0"/>
          </a:p>
          <a:p>
            <a:pPr marL="0" indent="0" algn="just">
              <a:buNone/>
            </a:pPr>
            <a:r>
              <a:rPr lang="en-US" sz="2400" dirty="0"/>
              <a:t>Structural Correspondence Learning- Mutual Information (</a:t>
            </a:r>
            <a:r>
              <a:rPr lang="en-US" sz="2400" b="1" dirty="0"/>
              <a:t>SCL-MI</a:t>
            </a:r>
            <a:r>
              <a:rPr lang="en-US" sz="2400" dirty="0"/>
              <a:t>) [Blitzer et al., 2007]: </a:t>
            </a:r>
          </a:p>
          <a:p>
            <a:pPr algn="just"/>
            <a:r>
              <a:rPr lang="en-US" sz="2400" dirty="0"/>
              <a:t>Mutual information between features and labels (source domain).</a:t>
            </a:r>
          </a:p>
          <a:p>
            <a:pPr marL="0" indent="0" algn="just">
              <a:buNone/>
            </a:pPr>
            <a:endParaRPr lang="en-US" sz="2400" dirty="0"/>
          </a:p>
          <a:p>
            <a:pPr marL="0" indent="0" algn="just">
              <a:buNone/>
            </a:pPr>
            <a:r>
              <a:rPr lang="en-US" sz="2400" dirty="0"/>
              <a:t>Spectral Feature Alignment (</a:t>
            </a:r>
            <a:r>
              <a:rPr lang="en-US" sz="2400" b="1" dirty="0"/>
              <a:t>SFA</a:t>
            </a:r>
            <a:r>
              <a:rPr lang="en-US" sz="2400" dirty="0"/>
              <a:t>)[Pan et al., 2010]: </a:t>
            </a:r>
          </a:p>
          <a:p>
            <a:pPr algn="just"/>
            <a:r>
              <a:rPr lang="en-US" sz="2400" dirty="0"/>
              <a:t>Mutual information between features and domains.</a:t>
            </a:r>
          </a:p>
        </p:txBody>
      </p:sp>
    </p:spTree>
    <p:extLst>
      <p:ext uri="{BB962C8B-B14F-4D97-AF65-F5344CB8AC3E}">
        <p14:creationId xmlns:p14="http://schemas.microsoft.com/office/powerpoint/2010/main" val="3691030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365" y="259108"/>
            <a:ext cx="10515600" cy="1325563"/>
          </a:xfrm>
        </p:spPr>
        <p:txBody>
          <a:bodyPr/>
          <a:lstStyle/>
          <a:p>
            <a:r>
              <a:rPr lang="en-US" dirty="0"/>
              <a:t>Related Work</a:t>
            </a:r>
          </a:p>
        </p:txBody>
      </p:sp>
      <p:sp>
        <p:nvSpPr>
          <p:cNvPr id="3" name="Content Placeholder 2"/>
          <p:cNvSpPr>
            <a:spLocks noGrp="1"/>
          </p:cNvSpPr>
          <p:nvPr>
            <p:ph idx="1"/>
          </p:nvPr>
        </p:nvSpPr>
        <p:spPr>
          <a:xfrm>
            <a:off x="838200" y="1785868"/>
            <a:ext cx="11022496" cy="4795892"/>
          </a:xfrm>
        </p:spPr>
        <p:txBody>
          <a:bodyPr>
            <a:normAutofit fontScale="85000" lnSpcReduction="20000"/>
          </a:bodyPr>
          <a:lstStyle/>
          <a:p>
            <a:pPr marL="0" indent="0" algn="just">
              <a:buNone/>
            </a:pPr>
            <a:r>
              <a:rPr lang="en-US" sz="4200" dirty="0"/>
              <a:t>Deep learning methods</a:t>
            </a:r>
          </a:p>
          <a:p>
            <a:pPr lvl="1" algn="just"/>
            <a:r>
              <a:rPr lang="en-US" sz="2800" dirty="0"/>
              <a:t>Learn to discover intermediate </a:t>
            </a:r>
            <a:r>
              <a:rPr lang="en-US" altLang="zh-CN" sz="2800" dirty="0"/>
              <a:t>representations</a:t>
            </a:r>
            <a:r>
              <a:rPr lang="en-US" sz="2800" dirty="0"/>
              <a:t> that are shared across domains. </a:t>
            </a:r>
            <a:endParaRPr lang="en-US" altLang="zh-CN" sz="2800" dirty="0"/>
          </a:p>
          <a:p>
            <a:pPr lvl="1" algn="just"/>
            <a:r>
              <a:rPr lang="en-US" sz="2800" dirty="0"/>
              <a:t>But lack of the interpretability of identifying pivots (black box!).</a:t>
            </a:r>
          </a:p>
          <a:p>
            <a:pPr marL="0" indent="0" algn="just">
              <a:buNone/>
            </a:pPr>
            <a:endParaRPr lang="en-US" dirty="0"/>
          </a:p>
          <a:p>
            <a:pPr marL="0" indent="0" algn="just">
              <a:buNone/>
            </a:pPr>
            <a:r>
              <a:rPr lang="en-US" sz="2600" dirty="0"/>
              <a:t>Stacked </a:t>
            </a:r>
            <a:r>
              <a:rPr lang="en-US" sz="2600" dirty="0" err="1"/>
              <a:t>Denoising</a:t>
            </a:r>
            <a:r>
              <a:rPr lang="en-US" sz="2600" dirty="0"/>
              <a:t> </a:t>
            </a:r>
            <a:r>
              <a:rPr lang="en-US" sz="2600" dirty="0" err="1"/>
              <a:t>Autoencoder</a:t>
            </a:r>
            <a:r>
              <a:rPr lang="en-US" sz="2600" dirty="0"/>
              <a:t> (</a:t>
            </a:r>
            <a:r>
              <a:rPr lang="en-US" sz="2600" b="1" dirty="0"/>
              <a:t>SDA</a:t>
            </a:r>
            <a:r>
              <a:rPr lang="en-US" sz="2600" dirty="0"/>
              <a:t>) [</a:t>
            </a:r>
            <a:r>
              <a:rPr lang="en-US" sz="2600" dirty="0" err="1"/>
              <a:t>Glorot</a:t>
            </a:r>
            <a:r>
              <a:rPr lang="en-US" sz="2600" dirty="0"/>
              <a:t> et al., 2011]:  </a:t>
            </a:r>
          </a:p>
          <a:p>
            <a:pPr algn="just"/>
            <a:r>
              <a:rPr lang="en-US" sz="2600" dirty="0"/>
              <a:t>Learn by reconstruction.</a:t>
            </a:r>
          </a:p>
          <a:p>
            <a:pPr marL="0" indent="0" algn="just">
              <a:buNone/>
            </a:pPr>
            <a:endParaRPr lang="en-US" sz="2600" dirty="0"/>
          </a:p>
          <a:p>
            <a:pPr marL="0" indent="0" algn="just">
              <a:buNone/>
            </a:pPr>
            <a:r>
              <a:rPr lang="en-US" sz="2600" dirty="0"/>
              <a:t>Marginalized Stacked </a:t>
            </a:r>
            <a:r>
              <a:rPr lang="en-US" sz="2600" dirty="0" err="1"/>
              <a:t>Denoising</a:t>
            </a:r>
            <a:r>
              <a:rPr lang="en-US" sz="2600" dirty="0"/>
              <a:t> </a:t>
            </a:r>
            <a:r>
              <a:rPr lang="en-US" sz="2600" dirty="0" err="1"/>
              <a:t>Autoencoder</a:t>
            </a:r>
            <a:r>
              <a:rPr lang="en-US" sz="2600" dirty="0"/>
              <a:t> (</a:t>
            </a:r>
            <a:r>
              <a:rPr lang="en-US" sz="2600" b="1" dirty="0" err="1"/>
              <a:t>mSDA</a:t>
            </a:r>
            <a:r>
              <a:rPr lang="en-US" sz="2600" dirty="0"/>
              <a:t>) [Chen et al.,2012]:</a:t>
            </a:r>
          </a:p>
          <a:p>
            <a:pPr algn="just"/>
            <a:r>
              <a:rPr lang="en-US" sz="2600" dirty="0"/>
              <a:t>Learn by reconstruction.</a:t>
            </a:r>
          </a:p>
          <a:p>
            <a:pPr marL="0" indent="0" algn="just">
              <a:buNone/>
            </a:pPr>
            <a:endParaRPr lang="en-US" sz="2600" dirty="0"/>
          </a:p>
          <a:p>
            <a:pPr marL="0" indent="0" algn="just">
              <a:buNone/>
            </a:pPr>
            <a:r>
              <a:rPr lang="en-US" sz="2600" dirty="0"/>
              <a:t>Domain-Adversarial Training of Neural Networks (</a:t>
            </a:r>
            <a:r>
              <a:rPr lang="en-US" sz="2600" b="1" dirty="0"/>
              <a:t>DANN</a:t>
            </a:r>
            <a:r>
              <a:rPr lang="en-US" sz="2600" dirty="0"/>
              <a:t>) [</a:t>
            </a:r>
            <a:r>
              <a:rPr lang="en-US" sz="2600" dirty="0" err="1"/>
              <a:t>Ganin</a:t>
            </a:r>
            <a:r>
              <a:rPr lang="en-US" sz="2600" dirty="0"/>
              <a:t> et al., 2016]:</a:t>
            </a:r>
          </a:p>
          <a:p>
            <a:pPr algn="just"/>
            <a:r>
              <a:rPr lang="en-US" sz="2600" dirty="0"/>
              <a:t>Gradient reversal layer.</a:t>
            </a:r>
          </a:p>
        </p:txBody>
      </p:sp>
    </p:spTree>
    <p:extLst>
      <p:ext uri="{BB962C8B-B14F-4D97-AF65-F5344CB8AC3E}">
        <p14:creationId xmlns:p14="http://schemas.microsoft.com/office/powerpoint/2010/main" val="61582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Contributions</a:t>
            </a:r>
          </a:p>
        </p:txBody>
      </p:sp>
      <p:sp>
        <p:nvSpPr>
          <p:cNvPr id="3" name="Content Placeholder 2"/>
          <p:cNvSpPr>
            <a:spLocks noGrp="1"/>
          </p:cNvSpPr>
          <p:nvPr>
            <p:ph idx="1"/>
          </p:nvPr>
        </p:nvSpPr>
        <p:spPr/>
        <p:txBody>
          <a:bodyPr>
            <a:normAutofit/>
          </a:bodyPr>
          <a:lstStyle/>
          <a:p>
            <a:pPr algn="just"/>
            <a:r>
              <a:rPr lang="en-US" sz="2400" dirty="0"/>
              <a:t>We propose an end-to-end adversarial memory network (AMN), which can automatically capture the pivots using the attention mechanism without manually selecting pivots.</a:t>
            </a:r>
          </a:p>
          <a:p>
            <a:pPr algn="just"/>
            <a:endParaRPr lang="en-US" sz="2400" dirty="0"/>
          </a:p>
          <a:p>
            <a:pPr algn="just"/>
            <a:r>
              <a:rPr lang="en-US" sz="2400" dirty="0"/>
              <a:t>Unlike previous deep learning methods that cannot tell us which words are the pivots, our model can offer a direct visualization of them, which makes the representations shared by domains more interpretable.</a:t>
            </a:r>
          </a:p>
          <a:p>
            <a:pPr algn="just"/>
            <a:endParaRPr lang="en-US" sz="2400" dirty="0"/>
          </a:p>
          <a:p>
            <a:pPr algn="just"/>
            <a:endParaRPr lang="en-US" sz="2400" dirty="0"/>
          </a:p>
        </p:txBody>
      </p:sp>
    </p:spTree>
    <p:extLst>
      <p:ext uri="{BB962C8B-B14F-4D97-AF65-F5344CB8AC3E}">
        <p14:creationId xmlns:p14="http://schemas.microsoft.com/office/powerpoint/2010/main" val="956034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3729</TotalTime>
  <Words>2713</Words>
  <Application>Microsoft Macintosh PowerPoint</Application>
  <PresentationFormat>宽屏</PresentationFormat>
  <Paragraphs>294</Paragraphs>
  <Slides>28</Slides>
  <Notes>24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28</vt:i4>
      </vt:variant>
    </vt:vector>
  </HeadingPairs>
  <TitlesOfParts>
    <vt:vector size="35" baseType="lpstr">
      <vt:lpstr>等线</vt:lpstr>
      <vt:lpstr>Arial</vt:lpstr>
      <vt:lpstr>Calibri</vt:lpstr>
      <vt:lpstr>Calibri Light</vt:lpstr>
      <vt:lpstr>Cambria Math</vt:lpstr>
      <vt:lpstr>Wingdings</vt:lpstr>
      <vt:lpstr>Office Theme</vt:lpstr>
      <vt:lpstr>End-to-End Adversarial Memory Network for Cross-domain Sentiment Classification</vt:lpstr>
      <vt:lpstr>Overview</vt:lpstr>
      <vt:lpstr>Sentiment classification</vt:lpstr>
      <vt:lpstr>Cross-Domain Sentiment classification</vt:lpstr>
      <vt:lpstr>Cross-Domain Sentiment classification</vt:lpstr>
      <vt:lpstr>Cross-Domain Sentiment classification</vt:lpstr>
      <vt:lpstr>Related Work</vt:lpstr>
      <vt:lpstr>Related Work</vt:lpstr>
      <vt:lpstr>Contributions</vt:lpstr>
      <vt:lpstr>Motivation</vt:lpstr>
      <vt:lpstr>Motivation</vt:lpstr>
      <vt:lpstr>Motivation</vt:lpstr>
      <vt:lpstr>Motivation</vt:lpstr>
      <vt:lpstr>Overview of our model</vt:lpstr>
      <vt:lpstr>Memory Network</vt:lpstr>
      <vt:lpstr>Sentiment Classifier</vt:lpstr>
      <vt:lpstr>Domain classifier</vt:lpstr>
      <vt:lpstr>Domain classifier</vt:lpstr>
      <vt:lpstr>Regularization</vt:lpstr>
      <vt:lpstr>Joint Learning</vt:lpstr>
      <vt:lpstr>Dataset</vt:lpstr>
      <vt:lpstr>Compared Methods</vt:lpstr>
      <vt:lpstr>Comparison Results</vt:lpstr>
      <vt:lpstr>Visualization of Attention</vt:lpstr>
      <vt:lpstr>Visualization of Attention</vt:lpstr>
      <vt:lpstr>Visualization of Representation</vt:lpstr>
      <vt:lpstr>Future work</vt:lpstr>
      <vt:lpstr>PowerPoint 演示文稿</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Zheng</dc:creator>
  <cp:lastModifiedBy>Zheng LI</cp:lastModifiedBy>
  <cp:revision>831</cp:revision>
  <dcterms:created xsi:type="dcterms:W3CDTF">2017-07-18T08:17:44Z</dcterms:created>
  <dcterms:modified xsi:type="dcterms:W3CDTF">2018-05-31T14:18:20Z</dcterms:modified>
</cp:coreProperties>
</file>